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304" r:id="rId8"/>
    <p:sldId id="263" r:id="rId9"/>
    <p:sldId id="261" r:id="rId10"/>
    <p:sldId id="264" r:id="rId11"/>
    <p:sldId id="265" r:id="rId12"/>
    <p:sldId id="266" r:id="rId13"/>
    <p:sldId id="267" r:id="rId14"/>
    <p:sldId id="273" r:id="rId15"/>
    <p:sldId id="274" r:id="rId16"/>
    <p:sldId id="275" r:id="rId17"/>
    <p:sldId id="268" r:id="rId18"/>
    <p:sldId id="269" r:id="rId19"/>
    <p:sldId id="270" r:id="rId20"/>
    <p:sldId id="305" r:id="rId21"/>
    <p:sldId id="272" r:id="rId22"/>
    <p:sldId id="271" r:id="rId23"/>
    <p:sldId id="276" r:id="rId24"/>
    <p:sldId id="277" r:id="rId25"/>
    <p:sldId id="300" r:id="rId26"/>
    <p:sldId id="278" r:id="rId27"/>
    <p:sldId id="279" r:id="rId28"/>
    <p:sldId id="281" r:id="rId29"/>
    <p:sldId id="282" r:id="rId30"/>
    <p:sldId id="296" r:id="rId31"/>
    <p:sldId id="283" r:id="rId32"/>
    <p:sldId id="284" r:id="rId33"/>
    <p:sldId id="285" r:id="rId34"/>
    <p:sldId id="288" r:id="rId35"/>
    <p:sldId id="297" r:id="rId36"/>
    <p:sldId id="286" r:id="rId37"/>
    <p:sldId id="299" r:id="rId38"/>
    <p:sldId id="287" r:id="rId39"/>
    <p:sldId id="298" r:id="rId40"/>
    <p:sldId id="289" r:id="rId41"/>
    <p:sldId id="301" r:id="rId42"/>
    <p:sldId id="303" r:id="rId43"/>
    <p:sldId id="306" r:id="rId44"/>
    <p:sldId id="307" r:id="rId45"/>
    <p:sldId id="290" r:id="rId46"/>
    <p:sldId id="291" r:id="rId47"/>
    <p:sldId id="302" r:id="rId48"/>
    <p:sldId id="292" r:id="rId49"/>
    <p:sldId id="309" r:id="rId50"/>
    <p:sldId id="308" r:id="rId51"/>
    <p:sldId id="293"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272"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138F70-9D98-4616-98FB-DEF561FB9FAB}" type="datetimeFigureOut">
              <a:rPr lang="en-US" smtClean="0"/>
              <a:t>6/30/15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01ED3EE1-37E2-4228-B814-A315560DB10E}" type="slidenum">
              <a:rPr lang="en-US" smtClean="0"/>
              <a:t>‹#›</a:t>
            </a:fld>
            <a:endParaRPr lang="en-US"/>
          </a:p>
        </p:txBody>
      </p:sp>
    </p:spTree>
    <p:extLst>
      <p:ext uri="{BB962C8B-B14F-4D97-AF65-F5344CB8AC3E}">
        <p14:creationId xmlns:p14="http://schemas.microsoft.com/office/powerpoint/2010/main" val="3553990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138F70-9D98-4616-98FB-DEF561FB9FAB}" type="datetimeFigureOut">
              <a:rPr lang="en-US" smtClean="0"/>
              <a:t>6/30/15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D3EE1-37E2-4228-B814-A315560DB10E}" type="slidenum">
              <a:rPr lang="en-US" smtClean="0"/>
              <a:t>‹#›</a:t>
            </a:fld>
            <a:endParaRPr lang="en-US"/>
          </a:p>
        </p:txBody>
      </p:sp>
    </p:spTree>
    <p:extLst>
      <p:ext uri="{BB962C8B-B14F-4D97-AF65-F5344CB8AC3E}">
        <p14:creationId xmlns:p14="http://schemas.microsoft.com/office/powerpoint/2010/main" val="3006869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138F70-9D98-4616-98FB-DEF561FB9FAB}" type="datetimeFigureOut">
              <a:rPr lang="en-US" smtClean="0"/>
              <a:t>6/30/15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D3EE1-37E2-4228-B814-A315560DB10E}" type="slidenum">
              <a:rPr lang="en-US" smtClean="0"/>
              <a:t>‹#›</a:t>
            </a:fld>
            <a:endParaRPr lang="en-US"/>
          </a:p>
        </p:txBody>
      </p:sp>
    </p:spTree>
    <p:extLst>
      <p:ext uri="{BB962C8B-B14F-4D97-AF65-F5344CB8AC3E}">
        <p14:creationId xmlns:p14="http://schemas.microsoft.com/office/powerpoint/2010/main" val="323014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138F70-9D98-4616-98FB-DEF561FB9FAB}" type="datetimeFigureOut">
              <a:rPr lang="en-US" smtClean="0"/>
              <a:t>6/30/15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D3EE1-37E2-4228-B814-A315560DB10E}" type="slidenum">
              <a:rPr lang="en-US" smtClean="0"/>
              <a:t>‹#›</a:t>
            </a:fld>
            <a:endParaRPr lang="en-US"/>
          </a:p>
        </p:txBody>
      </p:sp>
    </p:spTree>
    <p:extLst>
      <p:ext uri="{BB962C8B-B14F-4D97-AF65-F5344CB8AC3E}">
        <p14:creationId xmlns:p14="http://schemas.microsoft.com/office/powerpoint/2010/main" val="4054832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EA138F70-9D98-4616-98FB-DEF561FB9FAB}" type="datetimeFigureOut">
              <a:rPr lang="en-US" smtClean="0"/>
              <a:t>6/30/15</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01ED3EE1-37E2-4228-B814-A315560DB10E}" type="slidenum">
              <a:rPr lang="en-US" smtClean="0"/>
              <a:t>‹#›</a:t>
            </a:fld>
            <a:endParaRPr lang="en-US"/>
          </a:p>
        </p:txBody>
      </p:sp>
    </p:spTree>
    <p:extLst>
      <p:ext uri="{BB962C8B-B14F-4D97-AF65-F5344CB8AC3E}">
        <p14:creationId xmlns:p14="http://schemas.microsoft.com/office/powerpoint/2010/main" val="4059570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138F70-9D98-4616-98FB-DEF561FB9FAB}" type="datetimeFigureOut">
              <a:rPr lang="en-US" smtClean="0"/>
              <a:t>6/30/15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D3EE1-37E2-4228-B814-A315560DB10E}" type="slidenum">
              <a:rPr lang="en-US" smtClean="0"/>
              <a:t>‹#›</a:t>
            </a:fld>
            <a:endParaRPr lang="en-US"/>
          </a:p>
        </p:txBody>
      </p:sp>
    </p:spTree>
    <p:extLst>
      <p:ext uri="{BB962C8B-B14F-4D97-AF65-F5344CB8AC3E}">
        <p14:creationId xmlns:p14="http://schemas.microsoft.com/office/powerpoint/2010/main" val="6466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138F70-9D98-4616-98FB-DEF561FB9FAB}" type="datetimeFigureOut">
              <a:rPr lang="en-US" smtClean="0"/>
              <a:t>6/30/15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ED3EE1-37E2-4228-B814-A315560DB10E}" type="slidenum">
              <a:rPr lang="en-US" smtClean="0"/>
              <a:t>‹#›</a:t>
            </a:fld>
            <a:endParaRPr lang="en-US"/>
          </a:p>
        </p:txBody>
      </p:sp>
    </p:spTree>
    <p:extLst>
      <p:ext uri="{BB962C8B-B14F-4D97-AF65-F5344CB8AC3E}">
        <p14:creationId xmlns:p14="http://schemas.microsoft.com/office/powerpoint/2010/main" val="134022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138F70-9D98-4616-98FB-DEF561FB9FAB}" type="datetimeFigureOut">
              <a:rPr lang="en-US" smtClean="0"/>
              <a:t>6/30/15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ED3EE1-37E2-4228-B814-A315560DB10E}" type="slidenum">
              <a:rPr lang="en-US" smtClean="0"/>
              <a:t>‹#›</a:t>
            </a:fld>
            <a:endParaRPr lang="en-US"/>
          </a:p>
        </p:txBody>
      </p:sp>
    </p:spTree>
    <p:extLst>
      <p:ext uri="{BB962C8B-B14F-4D97-AF65-F5344CB8AC3E}">
        <p14:creationId xmlns:p14="http://schemas.microsoft.com/office/powerpoint/2010/main" val="2658682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38F70-9D98-4616-98FB-DEF561FB9FAB}" type="datetimeFigureOut">
              <a:rPr lang="en-US" smtClean="0"/>
              <a:t>6/30/15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ED3EE1-37E2-4228-B814-A315560DB10E}" type="slidenum">
              <a:rPr lang="en-US" smtClean="0"/>
              <a:t>‹#›</a:t>
            </a:fld>
            <a:endParaRPr lang="en-US"/>
          </a:p>
        </p:txBody>
      </p:sp>
    </p:spTree>
    <p:extLst>
      <p:ext uri="{BB962C8B-B14F-4D97-AF65-F5344CB8AC3E}">
        <p14:creationId xmlns:p14="http://schemas.microsoft.com/office/powerpoint/2010/main" val="2602039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138F70-9D98-4616-98FB-DEF561FB9FAB}" type="datetimeFigureOut">
              <a:rPr lang="en-US" smtClean="0"/>
              <a:t>6/30/15</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1ED3EE1-37E2-4228-B814-A315560DB10E}" type="slidenum">
              <a:rPr lang="en-US" smtClean="0"/>
              <a:t>‹#›</a:t>
            </a:fld>
            <a:endParaRPr lang="en-US"/>
          </a:p>
        </p:txBody>
      </p:sp>
    </p:spTree>
    <p:extLst>
      <p:ext uri="{BB962C8B-B14F-4D97-AF65-F5344CB8AC3E}">
        <p14:creationId xmlns:p14="http://schemas.microsoft.com/office/powerpoint/2010/main" val="1271342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138F70-9D98-4616-98FB-DEF561FB9FAB}" type="datetimeFigureOut">
              <a:rPr lang="en-US" smtClean="0"/>
              <a:t>6/30/15</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1ED3EE1-37E2-4228-B814-A315560DB10E}" type="slidenum">
              <a:rPr lang="en-US" smtClean="0"/>
              <a:t>‹#›</a:t>
            </a:fld>
            <a:endParaRPr lang="en-US"/>
          </a:p>
        </p:txBody>
      </p:sp>
    </p:spTree>
    <p:extLst>
      <p:ext uri="{BB962C8B-B14F-4D97-AF65-F5344CB8AC3E}">
        <p14:creationId xmlns:p14="http://schemas.microsoft.com/office/powerpoint/2010/main" val="6666887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A138F70-9D98-4616-98FB-DEF561FB9FAB}" type="datetimeFigureOut">
              <a:rPr lang="en-US" smtClean="0"/>
              <a:t>6/30/15</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01ED3EE1-37E2-4228-B814-A315560DB10E}" type="slidenum">
              <a:rPr lang="en-US" smtClean="0"/>
              <a:t>‹#›</a:t>
            </a:fld>
            <a:endParaRPr lang="en-US"/>
          </a:p>
        </p:txBody>
      </p:sp>
    </p:spTree>
    <p:extLst>
      <p:ext uri="{BB962C8B-B14F-4D97-AF65-F5344CB8AC3E}">
        <p14:creationId xmlns:p14="http://schemas.microsoft.com/office/powerpoint/2010/main" val="3966396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hudexchange.info/resources/documents/PIT-Count-Methodology-Guide.pdf"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usich.gov/opening_doors/" TargetMode="External"/><Relationship Id="rId4" Type="http://schemas.openxmlformats.org/officeDocument/2006/relationships/hyperlink" Target="http://portal.hud.gov/hudportal/HUD?src=/press/press_releases_media_advisories/2014/HUDNo_14-135" TargetMode="External"/><Relationship Id="rId5" Type="http://schemas.openxmlformats.org/officeDocument/2006/relationships/hyperlink" Target="http://usich.gov/media_center/featured_articles/2014-pit-count-data-shows-progress-across-all-populations-four-years-after" TargetMode="External"/><Relationship Id="rId1" Type="http://schemas.openxmlformats.org/officeDocument/2006/relationships/slideLayout" Target="../slideLayouts/slideLayout2.xml"/><Relationship Id="rId2" Type="http://schemas.openxmlformats.org/officeDocument/2006/relationships/hyperlink" Target="https://www.hudexchange.info/resources/documents/2014-AHAR-Part1.pdf"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hudexchange.info/resources/documents/Notice-CPD-14-014-2015-HIC-PIT-Data-Collection-Notice.pdf" TargetMode="External"/><Relationship Id="rId3" Type="http://schemas.openxmlformats.org/officeDocument/2006/relationships/hyperlink" Target="http://www.endhomelessness.org/library/entry/webinar-recordings-prepare-for-the-2015-point-in-time-coun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hudexchange.info/resource/3889/fy2014-geo-codes-and-preliminary-pro-rata-need-amount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Putting it all together</a:t>
            </a:r>
            <a:endParaRPr lang="en-US" dirty="0"/>
          </a:p>
        </p:txBody>
      </p:sp>
      <p:sp>
        <p:nvSpPr>
          <p:cNvPr id="3" name="Subtitle 2"/>
          <p:cNvSpPr>
            <a:spLocks noGrp="1"/>
          </p:cNvSpPr>
          <p:nvPr>
            <p:ph type="subTitle" idx="1"/>
          </p:nvPr>
        </p:nvSpPr>
        <p:spPr>
          <a:xfrm>
            <a:off x="1069848" y="4389119"/>
            <a:ext cx="7891272" cy="1235303"/>
          </a:xfrm>
        </p:spPr>
        <p:txBody>
          <a:bodyPr>
            <a:normAutofit lnSpcReduction="10000"/>
          </a:bodyPr>
          <a:lstStyle/>
          <a:p>
            <a:r>
              <a:rPr lang="en-US" dirty="0" smtClean="0">
                <a:solidFill>
                  <a:srgbClr val="C00000"/>
                </a:solidFill>
              </a:rPr>
              <a:t>Housing Inventory Chart (HIC)</a:t>
            </a:r>
          </a:p>
          <a:p>
            <a:r>
              <a:rPr lang="en-US" dirty="0" smtClean="0">
                <a:solidFill>
                  <a:srgbClr val="C00000"/>
                </a:solidFill>
              </a:rPr>
              <a:t>Point-In-Time (PIT)</a:t>
            </a:r>
          </a:p>
          <a:p>
            <a:r>
              <a:rPr lang="en-US" dirty="0" smtClean="0">
                <a:solidFill>
                  <a:srgbClr val="C00000"/>
                </a:solidFill>
              </a:rPr>
              <a:t>Service Point (WISP)</a:t>
            </a:r>
            <a:endParaRPr lang="en-US" dirty="0">
              <a:solidFill>
                <a:srgbClr val="C00000"/>
              </a:solidFill>
            </a:endParaRPr>
          </a:p>
        </p:txBody>
      </p:sp>
      <p:pic>
        <p:nvPicPr>
          <p:cNvPr id="4" name="Picture 2" descr="C:\Documents and Settings\cposer.STARTINGPOINTS\Local Settings\Temporary Internet Files\Content.IE5\I4I4OQGR\MC900241969[1].wmf"/>
          <p:cNvPicPr>
            <a:picLocks noChangeAspect="1" noChangeArrowheads="1"/>
          </p:cNvPicPr>
          <p:nvPr/>
        </p:nvPicPr>
        <p:blipFill>
          <a:blip r:embed="rId2" cstate="print">
            <a:duotone>
              <a:prstClr val="black"/>
              <a:srgbClr val="00B0F0">
                <a:tint val="45000"/>
                <a:satMod val="400000"/>
              </a:srgbClr>
            </a:duotone>
          </a:blip>
          <a:srcRect/>
          <a:stretch>
            <a:fillRect/>
          </a:stretch>
        </p:blipFill>
        <p:spPr bwMode="auto">
          <a:xfrm>
            <a:off x="8503920" y="3508285"/>
            <a:ext cx="2971800" cy="2116137"/>
          </a:xfrm>
          <a:prstGeom prst="rect">
            <a:avLst/>
          </a:prstGeom>
          <a:noFill/>
        </p:spPr>
      </p:pic>
      <p:sp>
        <p:nvSpPr>
          <p:cNvPr id="5" name="TextBox 4"/>
          <p:cNvSpPr txBox="1"/>
          <p:nvPr/>
        </p:nvSpPr>
        <p:spPr>
          <a:xfrm>
            <a:off x="5718220" y="5897762"/>
            <a:ext cx="5727307" cy="646331"/>
          </a:xfrm>
          <a:prstGeom prst="rect">
            <a:avLst/>
          </a:prstGeom>
          <a:noFill/>
        </p:spPr>
        <p:txBody>
          <a:bodyPr wrap="square" rtlCol="0">
            <a:spAutoFit/>
          </a:bodyPr>
          <a:lstStyle/>
          <a:p>
            <a:r>
              <a:rPr lang="en-US" dirty="0" smtClean="0">
                <a:solidFill>
                  <a:srgbClr val="002060"/>
                </a:solidFill>
              </a:rPr>
              <a:t>Created by: Institute for Community Alliances (ICA)</a:t>
            </a:r>
          </a:p>
          <a:p>
            <a:r>
              <a:rPr lang="en-US" dirty="0" smtClean="0">
                <a:solidFill>
                  <a:srgbClr val="002060"/>
                </a:solidFill>
              </a:rPr>
              <a:t>Revised: January 2015</a:t>
            </a:r>
            <a:endParaRPr lang="en-US" dirty="0">
              <a:solidFill>
                <a:srgbClr val="002060"/>
              </a:solidFill>
            </a:endParaRPr>
          </a:p>
        </p:txBody>
      </p:sp>
    </p:spTree>
    <p:extLst>
      <p:ext uri="{BB962C8B-B14F-4D97-AF65-F5344CB8AC3E}">
        <p14:creationId xmlns:p14="http://schemas.microsoft.com/office/powerpoint/2010/main" val="175512395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70681"/>
          </a:xfrm>
        </p:spPr>
        <p:txBody>
          <a:bodyPr>
            <a:normAutofit/>
          </a:bodyPr>
          <a:lstStyle/>
          <a:p>
            <a:r>
              <a:rPr lang="en-US" sz="5000" dirty="0" smtClean="0"/>
              <a:t>All Year Beds &amp; Units</a:t>
            </a:r>
            <a:endParaRPr lang="en-US" sz="5000" dirty="0"/>
          </a:p>
        </p:txBody>
      </p:sp>
      <p:sp>
        <p:nvSpPr>
          <p:cNvPr id="3" name="Content Placeholder 2"/>
          <p:cNvSpPr>
            <a:spLocks noGrp="1"/>
          </p:cNvSpPr>
          <p:nvPr>
            <p:ph idx="1"/>
          </p:nvPr>
        </p:nvSpPr>
        <p:spPr>
          <a:xfrm>
            <a:off x="1069848" y="1674254"/>
            <a:ext cx="10058400" cy="4497946"/>
          </a:xfrm>
        </p:spPr>
        <p:txBody>
          <a:bodyPr/>
          <a:lstStyle/>
          <a:p>
            <a:r>
              <a:rPr lang="en-US" dirty="0" smtClean="0"/>
              <a:t>The </a:t>
            </a:r>
            <a:r>
              <a:rPr lang="en-US" u="sng" dirty="0" smtClean="0"/>
              <a:t>most important part </a:t>
            </a:r>
            <a:r>
              <a:rPr lang="en-US" dirty="0" smtClean="0"/>
              <a:t>of the Housing Inventory Chart is the list of available beds in each program.</a:t>
            </a:r>
          </a:p>
          <a:p>
            <a:pPr lvl="1"/>
            <a:r>
              <a:rPr lang="en-US" dirty="0" smtClean="0"/>
              <a:t>This can also be the </a:t>
            </a:r>
            <a:r>
              <a:rPr lang="en-US" b="1" dirty="0" smtClean="0"/>
              <a:t>most confusing </a:t>
            </a:r>
            <a:r>
              <a:rPr lang="en-US" dirty="0" smtClean="0"/>
              <a:t>part of the chart.</a:t>
            </a:r>
          </a:p>
          <a:p>
            <a:r>
              <a:rPr lang="en-US" dirty="0" smtClean="0"/>
              <a:t>This section of the chart </a:t>
            </a:r>
            <a:r>
              <a:rPr lang="en-US" u="sng" dirty="0" smtClean="0"/>
              <a:t>does not </a:t>
            </a:r>
            <a:r>
              <a:rPr lang="en-US" dirty="0" smtClean="0"/>
              <a:t>include any seasonal programs or any overflow or voucher-based beds.</a:t>
            </a:r>
          </a:p>
          <a:p>
            <a:pPr lvl="1"/>
            <a:r>
              <a:rPr lang="en-US" dirty="0" smtClean="0"/>
              <a:t>This is </a:t>
            </a:r>
            <a:r>
              <a:rPr lang="en-US" b="1" dirty="0" smtClean="0"/>
              <a:t>only</a:t>
            </a:r>
            <a:r>
              <a:rPr lang="en-US" dirty="0" smtClean="0"/>
              <a:t> for year-round beds.</a:t>
            </a:r>
          </a:p>
          <a:p>
            <a:r>
              <a:rPr lang="en-US" dirty="0" smtClean="0"/>
              <a:t>There are 4 main parts:</a:t>
            </a:r>
          </a:p>
          <a:p>
            <a:pPr lvl="1"/>
            <a:r>
              <a:rPr lang="en-US" b="1" dirty="0" smtClean="0">
                <a:solidFill>
                  <a:srgbClr val="C00000"/>
                </a:solidFill>
              </a:rPr>
              <a:t>Family Beds </a:t>
            </a:r>
            <a:r>
              <a:rPr lang="en-US" dirty="0" smtClean="0">
                <a:solidFill>
                  <a:srgbClr val="0070C0"/>
                </a:solidFill>
              </a:rPr>
              <a:t>(Column J)</a:t>
            </a:r>
          </a:p>
          <a:p>
            <a:pPr lvl="1"/>
            <a:r>
              <a:rPr lang="en-US" b="1" dirty="0" smtClean="0">
                <a:solidFill>
                  <a:srgbClr val="C00000"/>
                </a:solidFill>
              </a:rPr>
              <a:t>Family Units </a:t>
            </a:r>
            <a:r>
              <a:rPr lang="en-US" dirty="0" smtClean="0">
                <a:solidFill>
                  <a:srgbClr val="0070C0"/>
                </a:solidFill>
              </a:rPr>
              <a:t>(Column K)</a:t>
            </a:r>
          </a:p>
          <a:p>
            <a:pPr lvl="1"/>
            <a:r>
              <a:rPr lang="en-US" b="1" dirty="0" smtClean="0">
                <a:solidFill>
                  <a:srgbClr val="C00000"/>
                </a:solidFill>
              </a:rPr>
              <a:t>Individual Beds </a:t>
            </a:r>
            <a:r>
              <a:rPr lang="en-US" dirty="0" smtClean="0">
                <a:solidFill>
                  <a:srgbClr val="0070C0"/>
                </a:solidFill>
              </a:rPr>
              <a:t>(Column L)</a:t>
            </a:r>
          </a:p>
          <a:p>
            <a:pPr lvl="1"/>
            <a:r>
              <a:rPr lang="en-US" b="1" dirty="0" smtClean="0">
                <a:solidFill>
                  <a:srgbClr val="C00000"/>
                </a:solidFill>
              </a:rPr>
              <a:t>Children Only Beds </a:t>
            </a:r>
            <a:r>
              <a:rPr lang="en-US" dirty="0" smtClean="0">
                <a:solidFill>
                  <a:srgbClr val="0070C0"/>
                </a:solidFill>
              </a:rPr>
              <a:t>(Column M)</a:t>
            </a:r>
            <a:endParaRPr lang="en-US" dirty="0">
              <a:solidFill>
                <a:srgbClr val="0070C0"/>
              </a:solidFill>
            </a:endParaRPr>
          </a:p>
        </p:txBody>
      </p:sp>
    </p:spTree>
    <p:extLst>
      <p:ext uri="{BB962C8B-B14F-4D97-AF65-F5344CB8AC3E}">
        <p14:creationId xmlns:p14="http://schemas.microsoft.com/office/powerpoint/2010/main" val="158262028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138106"/>
          </a:xfrm>
        </p:spPr>
        <p:txBody>
          <a:bodyPr>
            <a:normAutofit/>
          </a:bodyPr>
          <a:lstStyle/>
          <a:p>
            <a:r>
              <a:rPr lang="en-US" sz="5000" dirty="0" smtClean="0"/>
              <a:t>Households With children</a:t>
            </a:r>
            <a:endParaRPr lang="en-US" sz="5000" dirty="0"/>
          </a:p>
        </p:txBody>
      </p:sp>
      <p:sp>
        <p:nvSpPr>
          <p:cNvPr id="3" name="Content Placeholder 2"/>
          <p:cNvSpPr>
            <a:spLocks noGrp="1"/>
          </p:cNvSpPr>
          <p:nvPr>
            <p:ph idx="1"/>
          </p:nvPr>
        </p:nvSpPr>
        <p:spPr>
          <a:xfrm>
            <a:off x="1069848" y="1764405"/>
            <a:ext cx="10058400" cy="4649273"/>
          </a:xfrm>
        </p:spPr>
        <p:txBody>
          <a:bodyPr/>
          <a:lstStyle/>
          <a:p>
            <a:r>
              <a:rPr lang="en-US" dirty="0" smtClean="0"/>
              <a:t>Programs that serve families (at least 1 adult and 1 child) can be difficult to count.</a:t>
            </a:r>
          </a:p>
          <a:p>
            <a:r>
              <a:rPr lang="en-US" sz="1950" dirty="0" smtClean="0"/>
              <a:t>Programs that serve families must differentiate beds vs. units. </a:t>
            </a:r>
            <a:r>
              <a:rPr lang="en-US" sz="1900" i="1" dirty="0" smtClean="0">
                <a:solidFill>
                  <a:srgbClr val="0070C0"/>
                </a:solidFill>
              </a:rPr>
              <a:t>(Column J </a:t>
            </a:r>
            <a:r>
              <a:rPr lang="en-US" sz="1900" dirty="0" smtClean="0"/>
              <a:t>vs</a:t>
            </a:r>
            <a:r>
              <a:rPr lang="en-US" sz="1900" i="1" dirty="0" smtClean="0"/>
              <a:t>. </a:t>
            </a:r>
            <a:r>
              <a:rPr lang="en-US" sz="1900" i="1" dirty="0" smtClean="0">
                <a:solidFill>
                  <a:srgbClr val="0070C0"/>
                </a:solidFill>
              </a:rPr>
              <a:t>Column K)</a:t>
            </a:r>
          </a:p>
          <a:p>
            <a:pPr marL="0" indent="0">
              <a:buNone/>
            </a:pPr>
            <a:endParaRPr lang="en-US" i="1" dirty="0" smtClean="0">
              <a:solidFill>
                <a:srgbClr val="0070C0"/>
              </a:solidFill>
            </a:endParaRPr>
          </a:p>
          <a:p>
            <a:r>
              <a:rPr lang="en-US" b="1" dirty="0" smtClean="0">
                <a:solidFill>
                  <a:srgbClr val="C00000"/>
                </a:solidFill>
              </a:rPr>
              <a:t>Family Units </a:t>
            </a:r>
            <a:r>
              <a:rPr lang="en-US" dirty="0" smtClean="0"/>
              <a:t>(for households with at least 1 adult and 1 child) - </a:t>
            </a:r>
            <a:r>
              <a:rPr lang="en-US" i="1" dirty="0" smtClean="0">
                <a:solidFill>
                  <a:srgbClr val="0070C0"/>
                </a:solidFill>
              </a:rPr>
              <a:t>Column K</a:t>
            </a:r>
          </a:p>
          <a:p>
            <a:pPr lvl="1"/>
            <a:r>
              <a:rPr lang="en-US" dirty="0" smtClean="0"/>
              <a:t>Each family is counted as 1 unit. So a program that can take up to 10 different families will have 10 units.</a:t>
            </a:r>
          </a:p>
          <a:p>
            <a:pPr lvl="1"/>
            <a:r>
              <a:rPr lang="en-US" dirty="0" smtClean="0"/>
              <a:t>Some programs have separate rooms for each family. In this case, each room will equal 1 unit.</a:t>
            </a:r>
          </a:p>
          <a:p>
            <a:pPr lvl="1"/>
            <a:r>
              <a:rPr lang="en-US" dirty="0" smtClean="0"/>
              <a:t>Some programs put two families in each room. In this case, each room equals 2 units.</a:t>
            </a:r>
          </a:p>
          <a:p>
            <a:pPr lvl="1"/>
            <a:r>
              <a:rPr lang="en-US" dirty="0" smtClean="0"/>
              <a:t>Some programs can take as many families as will fit. In this case, the average number of families served on a given night should serve as the number of family units.</a:t>
            </a:r>
            <a:endParaRPr lang="en-US" dirty="0"/>
          </a:p>
        </p:txBody>
      </p:sp>
    </p:spTree>
    <p:extLst>
      <p:ext uri="{BB962C8B-B14F-4D97-AF65-F5344CB8AC3E}">
        <p14:creationId xmlns:p14="http://schemas.microsoft.com/office/powerpoint/2010/main" val="402756746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57802"/>
          </a:xfrm>
        </p:spPr>
        <p:txBody>
          <a:bodyPr>
            <a:normAutofit/>
          </a:bodyPr>
          <a:lstStyle/>
          <a:p>
            <a:r>
              <a:rPr lang="en-US" sz="5000" dirty="0" smtClean="0"/>
              <a:t>Family Beds</a:t>
            </a:r>
            <a:endParaRPr lang="en-US" sz="5000" dirty="0"/>
          </a:p>
        </p:txBody>
      </p:sp>
      <p:sp>
        <p:nvSpPr>
          <p:cNvPr id="3" name="Content Placeholder 2"/>
          <p:cNvSpPr>
            <a:spLocks noGrp="1"/>
          </p:cNvSpPr>
          <p:nvPr>
            <p:ph idx="1"/>
          </p:nvPr>
        </p:nvSpPr>
        <p:spPr>
          <a:xfrm>
            <a:off x="1069848" y="1661375"/>
            <a:ext cx="10058400" cy="4687910"/>
          </a:xfrm>
        </p:spPr>
        <p:txBody>
          <a:bodyPr>
            <a:normAutofit/>
          </a:bodyPr>
          <a:lstStyle/>
          <a:p>
            <a:r>
              <a:rPr lang="en-US" dirty="0" smtClean="0"/>
              <a:t>The number of </a:t>
            </a:r>
            <a:r>
              <a:rPr lang="en-US" b="1" dirty="0" smtClean="0">
                <a:solidFill>
                  <a:srgbClr val="C00000"/>
                </a:solidFill>
              </a:rPr>
              <a:t>family beds </a:t>
            </a:r>
            <a:r>
              <a:rPr lang="en-US" dirty="0" smtClean="0"/>
              <a:t>in each unit may either be the physical number of beds or it may be based on the average family size of a particular program.  </a:t>
            </a:r>
            <a:r>
              <a:rPr lang="en-US" i="1" dirty="0" smtClean="0">
                <a:solidFill>
                  <a:srgbClr val="0070C0"/>
                </a:solidFill>
              </a:rPr>
              <a:t>(Column J)</a:t>
            </a:r>
          </a:p>
          <a:p>
            <a:r>
              <a:rPr lang="en-US" dirty="0" smtClean="0"/>
              <a:t>The number of </a:t>
            </a:r>
            <a:r>
              <a:rPr lang="en-US" b="1" dirty="0" smtClean="0">
                <a:solidFill>
                  <a:srgbClr val="C00000"/>
                </a:solidFill>
              </a:rPr>
              <a:t>family beds </a:t>
            </a:r>
            <a:r>
              <a:rPr lang="en-US" dirty="0" smtClean="0"/>
              <a:t>available will directly affect the </a:t>
            </a:r>
            <a:r>
              <a:rPr lang="en-US" b="1" dirty="0" smtClean="0">
                <a:solidFill>
                  <a:srgbClr val="C00000"/>
                </a:solidFill>
              </a:rPr>
              <a:t>utilization rate </a:t>
            </a:r>
            <a:r>
              <a:rPr lang="en-US" i="1" dirty="0" smtClean="0">
                <a:solidFill>
                  <a:srgbClr val="0070C0"/>
                </a:solidFill>
              </a:rPr>
              <a:t>(Column AE) </a:t>
            </a:r>
            <a:r>
              <a:rPr lang="en-US" dirty="0" smtClean="0"/>
              <a:t>of a particular program.</a:t>
            </a:r>
          </a:p>
          <a:p>
            <a:pPr lvl="1"/>
            <a:r>
              <a:rPr lang="en-US" dirty="0" smtClean="0"/>
              <a:t>A program that serves 5 families with an average family size of 3 would put down 15 in the column for </a:t>
            </a:r>
            <a:r>
              <a:rPr lang="en-US" b="1" dirty="0" smtClean="0">
                <a:solidFill>
                  <a:srgbClr val="C00000"/>
                </a:solidFill>
              </a:rPr>
              <a:t>Family Beds</a:t>
            </a:r>
            <a:r>
              <a:rPr lang="en-US" dirty="0" smtClean="0"/>
              <a:t>. </a:t>
            </a:r>
            <a:r>
              <a:rPr lang="en-US" i="1" dirty="0" smtClean="0">
                <a:solidFill>
                  <a:srgbClr val="0070C0"/>
                </a:solidFill>
              </a:rPr>
              <a:t>(Column J)</a:t>
            </a:r>
          </a:p>
          <a:p>
            <a:r>
              <a:rPr lang="en-US" dirty="0" smtClean="0"/>
              <a:t>Programs that have a fixed number of </a:t>
            </a:r>
            <a:r>
              <a:rPr lang="en-US" b="1" dirty="0" smtClean="0">
                <a:solidFill>
                  <a:srgbClr val="C00000"/>
                </a:solidFill>
              </a:rPr>
              <a:t>family beds </a:t>
            </a:r>
            <a:r>
              <a:rPr lang="en-US" dirty="0" smtClean="0"/>
              <a:t>for a changing number of families should put the actual number of  beds and estimate the number of units.</a:t>
            </a:r>
          </a:p>
          <a:p>
            <a:pPr lvl="1"/>
            <a:r>
              <a:rPr lang="en-US" dirty="0" smtClean="0"/>
              <a:t>For example: a program that has 20 beds and will take as many families as will fit in those 20 beds would put down 20 in the column for </a:t>
            </a:r>
            <a:r>
              <a:rPr lang="en-US" b="1" dirty="0" smtClean="0">
                <a:solidFill>
                  <a:srgbClr val="C00000"/>
                </a:solidFill>
              </a:rPr>
              <a:t>Family Beds</a:t>
            </a:r>
            <a:r>
              <a:rPr lang="en-US" dirty="0" smtClean="0"/>
              <a:t>.  </a:t>
            </a:r>
            <a:r>
              <a:rPr lang="en-US" i="1" dirty="0" smtClean="0">
                <a:solidFill>
                  <a:srgbClr val="0070C0"/>
                </a:solidFill>
              </a:rPr>
              <a:t>(Column J)</a:t>
            </a:r>
          </a:p>
          <a:p>
            <a:r>
              <a:rPr lang="en-US" dirty="0" smtClean="0"/>
              <a:t>Programs that use the same beds for families and individuals will need to determine the average number of each type of household to determine how to fill out the chart.</a:t>
            </a:r>
            <a:endParaRPr lang="en-US" dirty="0"/>
          </a:p>
        </p:txBody>
      </p:sp>
    </p:spTree>
    <p:extLst>
      <p:ext uri="{BB962C8B-B14F-4D97-AF65-F5344CB8AC3E}">
        <p14:creationId xmlns:p14="http://schemas.microsoft.com/office/powerpoint/2010/main" val="366224845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83560"/>
          </a:xfrm>
        </p:spPr>
        <p:txBody>
          <a:bodyPr>
            <a:normAutofit/>
          </a:bodyPr>
          <a:lstStyle/>
          <a:p>
            <a:r>
              <a:rPr lang="en-US" sz="5000" dirty="0" smtClean="0"/>
              <a:t>Beds for Households without Children</a:t>
            </a:r>
            <a:endParaRPr lang="en-US" sz="5000" dirty="0"/>
          </a:p>
        </p:txBody>
      </p:sp>
      <p:sp>
        <p:nvSpPr>
          <p:cNvPr id="3" name="Content Placeholder 2"/>
          <p:cNvSpPr>
            <a:spLocks noGrp="1"/>
          </p:cNvSpPr>
          <p:nvPr>
            <p:ph idx="1"/>
          </p:nvPr>
        </p:nvSpPr>
        <p:spPr>
          <a:xfrm>
            <a:off x="1069848" y="1648496"/>
            <a:ext cx="10058400" cy="4906850"/>
          </a:xfrm>
        </p:spPr>
        <p:txBody>
          <a:bodyPr/>
          <a:lstStyle/>
          <a:p>
            <a:r>
              <a:rPr lang="en-US" dirty="0" smtClean="0"/>
              <a:t>Programs that serve only adults are easier to count. This includes households composed of unaccompanied adults (single adults) and multiple adults (couples without children).</a:t>
            </a:r>
          </a:p>
          <a:p>
            <a:pPr lvl="1"/>
            <a:r>
              <a:rPr lang="en-US" dirty="0" smtClean="0"/>
              <a:t>Count the number of beds that are available year-round and write down that number in the column for </a:t>
            </a:r>
            <a:r>
              <a:rPr lang="en-US" b="1" dirty="0" smtClean="0">
                <a:solidFill>
                  <a:srgbClr val="C00000"/>
                </a:solidFill>
              </a:rPr>
              <a:t>individual beds</a:t>
            </a:r>
            <a:r>
              <a:rPr lang="en-US" dirty="0" smtClean="0"/>
              <a:t>. </a:t>
            </a:r>
            <a:r>
              <a:rPr lang="en-US" i="1" dirty="0" smtClean="0">
                <a:solidFill>
                  <a:srgbClr val="0070C0"/>
                </a:solidFill>
              </a:rPr>
              <a:t>(Column L)</a:t>
            </a:r>
          </a:p>
          <a:p>
            <a:pPr lvl="1"/>
            <a:r>
              <a:rPr lang="en-US" dirty="0" smtClean="0"/>
              <a:t>Seasonal beds, overflow beds, and voucher beds are not included in the year-round bed count.</a:t>
            </a:r>
          </a:p>
          <a:p>
            <a:r>
              <a:rPr lang="en-US" dirty="0" smtClean="0"/>
              <a:t>Programs that serve both family and single households are encouraged to designate </a:t>
            </a:r>
            <a:r>
              <a:rPr lang="en-US" b="1" dirty="0" smtClean="0">
                <a:solidFill>
                  <a:srgbClr val="C00000"/>
                </a:solidFill>
              </a:rPr>
              <a:t>individual beds </a:t>
            </a:r>
            <a:r>
              <a:rPr lang="en-US" i="1" dirty="0" smtClean="0">
                <a:solidFill>
                  <a:srgbClr val="0070C0"/>
                </a:solidFill>
              </a:rPr>
              <a:t>(Column L) </a:t>
            </a:r>
            <a:r>
              <a:rPr lang="en-US" dirty="0" smtClean="0"/>
              <a:t>and </a:t>
            </a:r>
            <a:r>
              <a:rPr lang="en-US" b="1" dirty="0" smtClean="0">
                <a:solidFill>
                  <a:srgbClr val="C00000"/>
                </a:solidFill>
              </a:rPr>
              <a:t>family beds </a:t>
            </a:r>
            <a:r>
              <a:rPr lang="en-US" i="1" dirty="0" smtClean="0">
                <a:solidFill>
                  <a:srgbClr val="0070C0"/>
                </a:solidFill>
              </a:rPr>
              <a:t>(Column J) </a:t>
            </a:r>
            <a:r>
              <a:rPr lang="en-US" dirty="0" smtClean="0"/>
              <a:t>in order to simply the counting process.</a:t>
            </a:r>
          </a:p>
          <a:p>
            <a:r>
              <a:rPr lang="en-US" dirty="0" smtClean="0"/>
              <a:t>Programs that intermingle family and single beds depending on the demand should:</a:t>
            </a:r>
          </a:p>
          <a:p>
            <a:pPr lvl="1"/>
            <a:r>
              <a:rPr lang="en-US" dirty="0" smtClean="0"/>
              <a:t>Use the average number of individuals as their count of </a:t>
            </a:r>
            <a:r>
              <a:rPr lang="en-US" b="1" dirty="0" smtClean="0">
                <a:solidFill>
                  <a:srgbClr val="C00000"/>
                </a:solidFill>
              </a:rPr>
              <a:t>individual beds </a:t>
            </a:r>
            <a:r>
              <a:rPr lang="en-US" i="1" dirty="0" smtClean="0">
                <a:solidFill>
                  <a:srgbClr val="0070C0"/>
                </a:solidFill>
              </a:rPr>
              <a:t>(Column L) </a:t>
            </a:r>
            <a:r>
              <a:rPr lang="en-US" dirty="0" smtClean="0"/>
              <a:t>and</a:t>
            </a:r>
          </a:p>
          <a:p>
            <a:pPr lvl="1"/>
            <a:r>
              <a:rPr lang="en-US" dirty="0" smtClean="0"/>
              <a:t>Use the average number of families and family size to determine the number of </a:t>
            </a:r>
            <a:r>
              <a:rPr lang="en-US" b="1" dirty="0" smtClean="0">
                <a:solidFill>
                  <a:srgbClr val="C00000"/>
                </a:solidFill>
              </a:rPr>
              <a:t>family beds</a:t>
            </a:r>
            <a:r>
              <a:rPr lang="en-US" dirty="0" smtClean="0"/>
              <a:t> </a:t>
            </a:r>
            <a:r>
              <a:rPr lang="en-US" i="1" dirty="0" smtClean="0">
                <a:solidFill>
                  <a:srgbClr val="0070C0"/>
                </a:solidFill>
              </a:rPr>
              <a:t>(Column J) </a:t>
            </a:r>
            <a:r>
              <a:rPr lang="en-US" dirty="0" smtClean="0"/>
              <a:t>and </a:t>
            </a:r>
            <a:r>
              <a:rPr lang="en-US" b="1" dirty="0" smtClean="0">
                <a:solidFill>
                  <a:srgbClr val="C00000"/>
                </a:solidFill>
              </a:rPr>
              <a:t>family units</a:t>
            </a:r>
            <a:r>
              <a:rPr lang="en-US" dirty="0" smtClean="0"/>
              <a:t>. </a:t>
            </a:r>
            <a:r>
              <a:rPr lang="en-US" i="1" dirty="0" smtClean="0">
                <a:solidFill>
                  <a:srgbClr val="0070C0"/>
                </a:solidFill>
              </a:rPr>
              <a:t>(Column K)</a:t>
            </a:r>
            <a:endParaRPr lang="en-US" i="1" dirty="0">
              <a:solidFill>
                <a:srgbClr val="0070C0"/>
              </a:solidFill>
            </a:endParaRPr>
          </a:p>
        </p:txBody>
      </p:sp>
    </p:spTree>
    <p:extLst>
      <p:ext uri="{BB962C8B-B14F-4D97-AF65-F5344CB8AC3E}">
        <p14:creationId xmlns:p14="http://schemas.microsoft.com/office/powerpoint/2010/main" val="238232787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073712"/>
          </a:xfrm>
        </p:spPr>
        <p:txBody>
          <a:bodyPr>
            <a:normAutofit/>
          </a:bodyPr>
          <a:lstStyle/>
          <a:p>
            <a:r>
              <a:rPr lang="en-US" sz="5000" dirty="0" smtClean="0"/>
              <a:t>Beds for Households with Only Children</a:t>
            </a:r>
            <a:endParaRPr lang="en-US" sz="5000" dirty="0"/>
          </a:p>
        </p:txBody>
      </p:sp>
      <p:sp>
        <p:nvSpPr>
          <p:cNvPr id="3" name="Content Placeholder 2"/>
          <p:cNvSpPr>
            <a:spLocks noGrp="1"/>
          </p:cNvSpPr>
          <p:nvPr>
            <p:ph idx="1"/>
          </p:nvPr>
        </p:nvSpPr>
        <p:spPr/>
        <p:txBody>
          <a:bodyPr/>
          <a:lstStyle/>
          <a:p>
            <a:r>
              <a:rPr lang="en-US" b="1" dirty="0" smtClean="0">
                <a:solidFill>
                  <a:srgbClr val="C00000"/>
                </a:solidFill>
              </a:rPr>
              <a:t>Children Only beds </a:t>
            </a:r>
            <a:r>
              <a:rPr lang="en-US" dirty="0" smtClean="0"/>
              <a:t>are handled the same as single beds. However, they are recorded in their own column. Beds and units include one-child households, multi-child households, and other configurations composed of only children. </a:t>
            </a:r>
            <a:r>
              <a:rPr lang="en-US" i="1" dirty="0" smtClean="0">
                <a:solidFill>
                  <a:srgbClr val="0070C0"/>
                </a:solidFill>
              </a:rPr>
              <a:t>(Column M)  </a:t>
            </a:r>
          </a:p>
          <a:p>
            <a:pPr lvl="1"/>
            <a:r>
              <a:rPr lang="en-US" dirty="0" smtClean="0"/>
              <a:t>Count the number of beds that are available year-round and write down that number in the column.</a:t>
            </a:r>
          </a:p>
        </p:txBody>
      </p:sp>
    </p:spTree>
    <p:extLst>
      <p:ext uri="{BB962C8B-B14F-4D97-AF65-F5344CB8AC3E}">
        <p14:creationId xmlns:p14="http://schemas.microsoft.com/office/powerpoint/2010/main" val="206416307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96438"/>
          </a:xfrm>
        </p:spPr>
        <p:txBody>
          <a:bodyPr>
            <a:normAutofit/>
          </a:bodyPr>
          <a:lstStyle/>
          <a:p>
            <a:r>
              <a:rPr lang="en-US" sz="5000" dirty="0" smtClean="0"/>
              <a:t>Total Year Round Beds</a:t>
            </a:r>
            <a:endParaRPr lang="en-US" sz="5000" dirty="0"/>
          </a:p>
        </p:txBody>
      </p:sp>
      <p:sp>
        <p:nvSpPr>
          <p:cNvPr id="3" name="Content Placeholder 2"/>
          <p:cNvSpPr>
            <a:spLocks noGrp="1"/>
          </p:cNvSpPr>
          <p:nvPr>
            <p:ph idx="1"/>
          </p:nvPr>
        </p:nvSpPr>
        <p:spPr/>
        <p:txBody>
          <a:bodyPr/>
          <a:lstStyle/>
          <a:p>
            <a:r>
              <a:rPr lang="en-US" dirty="0" smtClean="0"/>
              <a:t>The </a:t>
            </a:r>
            <a:r>
              <a:rPr lang="en-US" b="1" dirty="0" smtClean="0">
                <a:solidFill>
                  <a:srgbClr val="C00000"/>
                </a:solidFill>
              </a:rPr>
              <a:t>Total Year Round Beds </a:t>
            </a:r>
            <a:r>
              <a:rPr lang="en-US" i="1" dirty="0" smtClean="0">
                <a:solidFill>
                  <a:srgbClr val="0070C0"/>
                </a:solidFill>
              </a:rPr>
              <a:t>(Column N) </a:t>
            </a:r>
            <a:r>
              <a:rPr lang="en-US" dirty="0" smtClean="0"/>
              <a:t>for any program is:</a:t>
            </a:r>
          </a:p>
          <a:p>
            <a:pPr lvl="1"/>
            <a:r>
              <a:rPr lang="en-US" dirty="0" smtClean="0"/>
              <a:t>The number of </a:t>
            </a:r>
            <a:r>
              <a:rPr lang="en-US" b="1" dirty="0" smtClean="0">
                <a:solidFill>
                  <a:srgbClr val="C00000"/>
                </a:solidFill>
              </a:rPr>
              <a:t>family beds </a:t>
            </a:r>
            <a:r>
              <a:rPr lang="en-US" i="1" dirty="0" smtClean="0">
                <a:solidFill>
                  <a:srgbClr val="0070C0"/>
                </a:solidFill>
              </a:rPr>
              <a:t>(Column J) </a:t>
            </a:r>
            <a:r>
              <a:rPr lang="en-US" dirty="0" smtClean="0"/>
              <a:t>plus the number of </a:t>
            </a:r>
            <a:r>
              <a:rPr lang="en-US" b="1" dirty="0" smtClean="0">
                <a:solidFill>
                  <a:srgbClr val="C00000"/>
                </a:solidFill>
              </a:rPr>
              <a:t>individual beds</a:t>
            </a:r>
            <a:r>
              <a:rPr lang="en-US" dirty="0" smtClean="0"/>
              <a:t> </a:t>
            </a:r>
            <a:r>
              <a:rPr lang="en-US" i="1" dirty="0" smtClean="0">
                <a:solidFill>
                  <a:srgbClr val="0070C0"/>
                </a:solidFill>
              </a:rPr>
              <a:t>(Column L) </a:t>
            </a:r>
            <a:r>
              <a:rPr lang="en-US" dirty="0" smtClean="0"/>
              <a:t>and </a:t>
            </a:r>
            <a:r>
              <a:rPr lang="en-US" b="1" dirty="0" smtClean="0">
                <a:solidFill>
                  <a:srgbClr val="C00000"/>
                </a:solidFill>
              </a:rPr>
              <a:t>children only beds </a:t>
            </a:r>
            <a:r>
              <a:rPr lang="en-US" i="1" dirty="0" smtClean="0">
                <a:solidFill>
                  <a:srgbClr val="0070C0"/>
                </a:solidFill>
              </a:rPr>
              <a:t>(Column M).</a:t>
            </a:r>
          </a:p>
          <a:p>
            <a:pPr marL="274320" lvl="1" indent="0">
              <a:buNone/>
            </a:pPr>
            <a:endParaRPr lang="en-US" dirty="0" smtClean="0"/>
          </a:p>
          <a:p>
            <a:r>
              <a:rPr lang="en-US" dirty="0" smtClean="0"/>
              <a:t>The </a:t>
            </a:r>
            <a:r>
              <a:rPr lang="en-US" b="1" dirty="0" smtClean="0">
                <a:solidFill>
                  <a:srgbClr val="C00000"/>
                </a:solidFill>
              </a:rPr>
              <a:t>Total Year Round Beds </a:t>
            </a:r>
            <a:r>
              <a:rPr lang="en-US" i="1" dirty="0" smtClean="0">
                <a:solidFill>
                  <a:srgbClr val="0070C0"/>
                </a:solidFill>
              </a:rPr>
              <a:t>(Column N) </a:t>
            </a:r>
            <a:r>
              <a:rPr lang="en-US" dirty="0" smtClean="0"/>
              <a:t>is one of the numbers used to determine a program’s </a:t>
            </a:r>
            <a:r>
              <a:rPr lang="en-US" b="1" dirty="0" smtClean="0">
                <a:solidFill>
                  <a:srgbClr val="C00000"/>
                </a:solidFill>
              </a:rPr>
              <a:t>utilization rate</a:t>
            </a:r>
            <a:r>
              <a:rPr lang="en-US" dirty="0" smtClean="0"/>
              <a:t>. </a:t>
            </a:r>
            <a:r>
              <a:rPr lang="en-US" i="1" dirty="0" smtClean="0">
                <a:solidFill>
                  <a:srgbClr val="0070C0"/>
                </a:solidFill>
              </a:rPr>
              <a:t>(Column AE)</a:t>
            </a:r>
            <a:endParaRPr lang="en-US" i="1" dirty="0">
              <a:solidFill>
                <a:srgbClr val="0070C0"/>
              </a:solidFill>
            </a:endParaRPr>
          </a:p>
        </p:txBody>
      </p:sp>
    </p:spTree>
    <p:extLst>
      <p:ext uri="{BB962C8B-B14F-4D97-AF65-F5344CB8AC3E}">
        <p14:creationId xmlns:p14="http://schemas.microsoft.com/office/powerpoint/2010/main" val="201291785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073712"/>
          </a:xfrm>
        </p:spPr>
        <p:txBody>
          <a:bodyPr>
            <a:normAutofit/>
          </a:bodyPr>
          <a:lstStyle/>
          <a:p>
            <a:r>
              <a:rPr lang="en-US" sz="5000" dirty="0" smtClean="0"/>
              <a:t>Chronically Homeless Beds</a:t>
            </a:r>
            <a:endParaRPr lang="en-US" sz="5000" dirty="0"/>
          </a:p>
        </p:txBody>
      </p:sp>
      <p:sp>
        <p:nvSpPr>
          <p:cNvPr id="3" name="Content Placeholder 2"/>
          <p:cNvSpPr>
            <a:spLocks noGrp="1"/>
          </p:cNvSpPr>
          <p:nvPr>
            <p:ph idx="1"/>
          </p:nvPr>
        </p:nvSpPr>
        <p:spPr/>
        <p:txBody>
          <a:bodyPr/>
          <a:lstStyle/>
          <a:p>
            <a:r>
              <a:rPr lang="en-US" dirty="0" smtClean="0"/>
              <a:t>In the Permanent Supportive Housing (PSH) section of the Housing Inventory Chart, there is one additional column called </a:t>
            </a:r>
            <a:r>
              <a:rPr lang="en-US" b="1" dirty="0" smtClean="0">
                <a:solidFill>
                  <a:srgbClr val="C00000"/>
                </a:solidFill>
              </a:rPr>
              <a:t>CH beds</a:t>
            </a:r>
            <a:r>
              <a:rPr lang="en-US" dirty="0" smtClean="0"/>
              <a:t>.  </a:t>
            </a:r>
            <a:r>
              <a:rPr lang="en-US" i="1" dirty="0" smtClean="0">
                <a:solidFill>
                  <a:srgbClr val="0070C0"/>
                </a:solidFill>
              </a:rPr>
              <a:t>(Column T)</a:t>
            </a:r>
          </a:p>
          <a:p>
            <a:pPr marL="0" indent="0">
              <a:buNone/>
            </a:pPr>
            <a:endParaRPr lang="en-US" dirty="0" smtClean="0"/>
          </a:p>
          <a:p>
            <a:r>
              <a:rPr lang="en-US" dirty="0" smtClean="0"/>
              <a:t>In this column, you identify how many beds are designated for Chronically Homeless.  Definition located on next slide.</a:t>
            </a:r>
          </a:p>
          <a:p>
            <a:pPr lvl="1"/>
            <a:r>
              <a:rPr lang="en-US" dirty="0" smtClean="0"/>
              <a:t>These beds are specifically funded for Chronically Homeless (CH) persons (individuals and families).</a:t>
            </a:r>
          </a:p>
          <a:p>
            <a:pPr lvl="1"/>
            <a:r>
              <a:rPr lang="en-US" dirty="0" smtClean="0"/>
              <a:t>A dedicated bed is a bed that must be filled by a chronically homeless person who qualifies for the project unless there are no chronically homeless persons located within the geographic areas who qualify.</a:t>
            </a:r>
          </a:p>
          <a:p>
            <a:pPr lvl="1"/>
            <a:r>
              <a:rPr lang="en-US" dirty="0" smtClean="0"/>
              <a:t>The number of beds for chronically homeless persons is a subset of the total PSH bed inventory for a given project and must be equal to or less than the total bed inventory.</a:t>
            </a:r>
            <a:endParaRPr lang="en-US" dirty="0"/>
          </a:p>
        </p:txBody>
      </p:sp>
    </p:spTree>
    <p:extLst>
      <p:ext uri="{BB962C8B-B14F-4D97-AF65-F5344CB8AC3E}">
        <p14:creationId xmlns:p14="http://schemas.microsoft.com/office/powerpoint/2010/main" val="9086338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96438"/>
          </a:xfrm>
        </p:spPr>
        <p:txBody>
          <a:bodyPr>
            <a:normAutofit/>
          </a:bodyPr>
          <a:lstStyle/>
          <a:p>
            <a:r>
              <a:rPr lang="en-US" sz="5000" dirty="0" smtClean="0"/>
              <a:t>Chronically Homeless Definition</a:t>
            </a:r>
            <a:endParaRPr lang="en-US" sz="5000" dirty="0"/>
          </a:p>
        </p:txBody>
      </p:sp>
      <p:sp>
        <p:nvSpPr>
          <p:cNvPr id="3" name="Content Placeholder 2"/>
          <p:cNvSpPr>
            <a:spLocks noGrp="1"/>
          </p:cNvSpPr>
          <p:nvPr>
            <p:ph idx="1"/>
          </p:nvPr>
        </p:nvSpPr>
        <p:spPr>
          <a:xfrm>
            <a:off x="1069848" y="1661375"/>
            <a:ext cx="10058400" cy="4845675"/>
          </a:xfrm>
        </p:spPr>
        <p:txBody>
          <a:bodyPr>
            <a:normAutofit lnSpcReduction="10000"/>
          </a:bodyPr>
          <a:lstStyle/>
          <a:p>
            <a:r>
              <a:rPr lang="en-US" dirty="0" smtClean="0"/>
              <a:t>Chronically Homeless Individual</a:t>
            </a:r>
          </a:p>
          <a:p>
            <a:pPr lvl="1"/>
            <a:r>
              <a:rPr lang="en-US" dirty="0" smtClean="0"/>
              <a:t>An adult individual (18+) with a disabling condition who has been homeless four or more times in the past three years, or who has been homeless  for one year or more. </a:t>
            </a:r>
          </a:p>
          <a:p>
            <a:r>
              <a:rPr lang="en-US" dirty="0" smtClean="0"/>
              <a:t>Chronically Homeless Family</a:t>
            </a:r>
          </a:p>
          <a:p>
            <a:pPr lvl="1"/>
            <a:r>
              <a:rPr lang="en-US" dirty="0" smtClean="0"/>
              <a:t>A family with at least one adult individual (18+) who has a disabling condition and they have been homeless four or more times in the past three years, or who has been homeless for one year or more.</a:t>
            </a:r>
          </a:p>
          <a:p>
            <a:r>
              <a:rPr lang="en-US" dirty="0" smtClean="0"/>
              <a:t>Homeless</a:t>
            </a:r>
          </a:p>
          <a:p>
            <a:pPr lvl="1"/>
            <a:r>
              <a:rPr lang="en-US" dirty="0" smtClean="0"/>
              <a:t>Sleeping in a place not meant for human habitation (e.g. living on the streets) and/or in an emergency shelter or safe haven during that time.</a:t>
            </a:r>
          </a:p>
          <a:p>
            <a:r>
              <a:rPr lang="en-US" dirty="0" smtClean="0"/>
              <a:t>Disabling Condition</a:t>
            </a:r>
          </a:p>
          <a:p>
            <a:pPr lvl="1"/>
            <a:r>
              <a:rPr lang="en-US" dirty="0" smtClean="0"/>
              <a:t>A diagnosable substance use disorder, serious mental illness, developmental disability, or chronic physical illness or disability, including the co-occurrence of two or more of these conditions.</a:t>
            </a:r>
          </a:p>
          <a:p>
            <a:r>
              <a:rPr lang="en-US" dirty="0" smtClean="0"/>
              <a:t>Persons under the age of 18 are not counted as chronically homeless individuals.</a:t>
            </a:r>
            <a:endParaRPr lang="en-US" dirty="0"/>
          </a:p>
        </p:txBody>
      </p:sp>
    </p:spTree>
    <p:extLst>
      <p:ext uri="{BB962C8B-B14F-4D97-AF65-F5344CB8AC3E}">
        <p14:creationId xmlns:p14="http://schemas.microsoft.com/office/powerpoint/2010/main" val="402969453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93407"/>
          </a:xfrm>
        </p:spPr>
        <p:txBody>
          <a:bodyPr>
            <a:normAutofit/>
          </a:bodyPr>
          <a:lstStyle/>
          <a:p>
            <a:r>
              <a:rPr lang="en-US" sz="5000" dirty="0" smtClean="0"/>
              <a:t>Seasonal Beds</a:t>
            </a:r>
            <a:endParaRPr lang="en-US" sz="5000" dirty="0"/>
          </a:p>
        </p:txBody>
      </p:sp>
      <p:sp>
        <p:nvSpPr>
          <p:cNvPr id="3" name="Content Placeholder 2"/>
          <p:cNvSpPr>
            <a:spLocks noGrp="1"/>
          </p:cNvSpPr>
          <p:nvPr>
            <p:ph idx="1"/>
          </p:nvPr>
        </p:nvSpPr>
        <p:spPr>
          <a:xfrm>
            <a:off x="1069848" y="1506828"/>
            <a:ext cx="10058400" cy="5009882"/>
          </a:xfrm>
        </p:spPr>
        <p:txBody>
          <a:bodyPr>
            <a:normAutofit/>
          </a:bodyPr>
          <a:lstStyle/>
          <a:p>
            <a:r>
              <a:rPr lang="en-US" dirty="0" smtClean="0"/>
              <a:t> </a:t>
            </a:r>
            <a:r>
              <a:rPr lang="en-US" b="1" dirty="0" smtClean="0">
                <a:solidFill>
                  <a:srgbClr val="C00000"/>
                </a:solidFill>
              </a:rPr>
              <a:t>Seasonal beds </a:t>
            </a:r>
            <a:r>
              <a:rPr lang="en-US" dirty="0" smtClean="0"/>
              <a:t>are beds that are only available for part of the year (i.e. winter-program or summer-program). These beds have a set start and end date during a period of higher demand.</a:t>
            </a:r>
          </a:p>
          <a:p>
            <a:r>
              <a:rPr lang="en-US" dirty="0" smtClean="0"/>
              <a:t>The </a:t>
            </a:r>
            <a:r>
              <a:rPr lang="en-US" b="1" dirty="0" smtClean="0">
                <a:solidFill>
                  <a:srgbClr val="C00000"/>
                </a:solidFill>
              </a:rPr>
              <a:t>Seasonal Bed </a:t>
            </a:r>
            <a:r>
              <a:rPr lang="en-US" dirty="0" smtClean="0"/>
              <a:t>section of the Housing Inventory Chart has four columns:</a:t>
            </a:r>
          </a:p>
          <a:p>
            <a:pPr lvl="1"/>
            <a:r>
              <a:rPr lang="en-US" b="1" dirty="0" smtClean="0">
                <a:solidFill>
                  <a:srgbClr val="C00000"/>
                </a:solidFill>
              </a:rPr>
              <a:t>Total Seasonal Beds </a:t>
            </a:r>
            <a:r>
              <a:rPr lang="en-US" dirty="0" smtClean="0"/>
              <a:t>– including individual, family, and child-only beds </a:t>
            </a:r>
            <a:r>
              <a:rPr lang="en-US" i="1" dirty="0" smtClean="0">
                <a:solidFill>
                  <a:srgbClr val="0070C0"/>
                </a:solidFill>
              </a:rPr>
              <a:t>(Column U)</a:t>
            </a:r>
          </a:p>
          <a:p>
            <a:pPr lvl="1"/>
            <a:r>
              <a:rPr lang="en-US" b="1" dirty="0" smtClean="0">
                <a:solidFill>
                  <a:srgbClr val="C00000"/>
                </a:solidFill>
              </a:rPr>
              <a:t>Number of Seasonal Beds in HMIS </a:t>
            </a:r>
            <a:r>
              <a:rPr lang="en-US" i="1" dirty="0" smtClean="0">
                <a:solidFill>
                  <a:srgbClr val="0070C0"/>
                </a:solidFill>
              </a:rPr>
              <a:t>(Column V)</a:t>
            </a:r>
          </a:p>
          <a:p>
            <a:pPr lvl="1"/>
            <a:r>
              <a:rPr lang="en-US" b="1" dirty="0" smtClean="0">
                <a:solidFill>
                  <a:srgbClr val="C00000"/>
                </a:solidFill>
              </a:rPr>
              <a:t>Availability Start Date </a:t>
            </a:r>
            <a:r>
              <a:rPr lang="en-US" i="1" dirty="0" smtClean="0">
                <a:solidFill>
                  <a:srgbClr val="0070C0"/>
                </a:solidFill>
              </a:rPr>
              <a:t>(Column W)</a:t>
            </a:r>
          </a:p>
          <a:p>
            <a:pPr lvl="1"/>
            <a:r>
              <a:rPr lang="en-US" b="1" dirty="0" smtClean="0">
                <a:solidFill>
                  <a:srgbClr val="C00000"/>
                </a:solidFill>
              </a:rPr>
              <a:t>Availability End Date </a:t>
            </a:r>
            <a:r>
              <a:rPr lang="en-US" i="1" dirty="0" smtClean="0">
                <a:solidFill>
                  <a:srgbClr val="0070C0"/>
                </a:solidFill>
              </a:rPr>
              <a:t>(Column X)</a:t>
            </a:r>
          </a:p>
          <a:p>
            <a:r>
              <a:rPr lang="en-US" dirty="0" smtClean="0"/>
              <a:t>The start and end dates are used to calculate the percentage of the year that each bed is available.</a:t>
            </a:r>
          </a:p>
          <a:p>
            <a:pPr lvl="1"/>
            <a:r>
              <a:rPr lang="en-US" dirty="0" smtClean="0"/>
              <a:t>This date is then used in the Annual Homeless Assessment Report (AHAR) to calculate “Equivalent Year Round Beds.”  </a:t>
            </a:r>
          </a:p>
          <a:p>
            <a:pPr lvl="1"/>
            <a:r>
              <a:rPr lang="en-US" dirty="0" smtClean="0"/>
              <a:t>For example: 10 seasonal beds that are available for half of the year with equal five equivalent year round beds in the AHAR report.</a:t>
            </a:r>
          </a:p>
          <a:p>
            <a:endParaRPr lang="en-US" dirty="0"/>
          </a:p>
        </p:txBody>
      </p:sp>
    </p:spTree>
    <p:extLst>
      <p:ext uri="{BB962C8B-B14F-4D97-AF65-F5344CB8AC3E}">
        <p14:creationId xmlns:p14="http://schemas.microsoft.com/office/powerpoint/2010/main" val="91760259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32044"/>
          </a:xfrm>
        </p:spPr>
        <p:txBody>
          <a:bodyPr>
            <a:normAutofit/>
          </a:bodyPr>
          <a:lstStyle/>
          <a:p>
            <a:r>
              <a:rPr lang="en-US" sz="5000" dirty="0" smtClean="0"/>
              <a:t>Overflow &amp; Voucher Beds</a:t>
            </a:r>
            <a:endParaRPr lang="en-US" sz="5000" dirty="0"/>
          </a:p>
        </p:txBody>
      </p:sp>
      <p:sp>
        <p:nvSpPr>
          <p:cNvPr id="3" name="Content Placeholder 2"/>
          <p:cNvSpPr>
            <a:spLocks noGrp="1"/>
          </p:cNvSpPr>
          <p:nvPr>
            <p:ph idx="1"/>
          </p:nvPr>
        </p:nvSpPr>
        <p:spPr>
          <a:xfrm>
            <a:off x="1069848" y="1519707"/>
            <a:ext cx="10058400" cy="4984124"/>
          </a:xfrm>
        </p:spPr>
        <p:txBody>
          <a:bodyPr>
            <a:normAutofit/>
          </a:bodyPr>
          <a:lstStyle/>
          <a:p>
            <a:r>
              <a:rPr lang="en-US" b="1" dirty="0" smtClean="0">
                <a:solidFill>
                  <a:srgbClr val="C00000"/>
                </a:solidFill>
              </a:rPr>
              <a:t>Overflow beds </a:t>
            </a:r>
            <a:r>
              <a:rPr lang="en-US" dirty="0" smtClean="0"/>
              <a:t>are beds available only during special situations (ad hoc or temporary basis during the year in response to demand that exceeds planned bed capacity). </a:t>
            </a:r>
            <a:r>
              <a:rPr lang="en-US" i="1" dirty="0" smtClean="0">
                <a:solidFill>
                  <a:srgbClr val="0070C0"/>
                </a:solidFill>
              </a:rPr>
              <a:t>(Column Y)</a:t>
            </a:r>
          </a:p>
          <a:p>
            <a:pPr lvl="1"/>
            <a:r>
              <a:rPr lang="en-US" dirty="0" smtClean="0"/>
              <a:t>These beds may be available year-round or seasonally.</a:t>
            </a:r>
          </a:p>
          <a:p>
            <a:pPr lvl="1"/>
            <a:r>
              <a:rPr lang="en-US" dirty="0" smtClean="0"/>
              <a:t>These beds can be cots, mats, and couches that are used when all of the program’s regular beds are full.</a:t>
            </a:r>
          </a:p>
          <a:p>
            <a:pPr lvl="1"/>
            <a:r>
              <a:rPr lang="en-US" dirty="0" smtClean="0"/>
              <a:t>Seasonal beds which are always available during specific parts of the year are not counted as overflow beds.</a:t>
            </a:r>
          </a:p>
          <a:p>
            <a:r>
              <a:rPr lang="en-US" b="1" dirty="0" smtClean="0">
                <a:solidFill>
                  <a:srgbClr val="C00000"/>
                </a:solidFill>
              </a:rPr>
              <a:t>Voucher beds </a:t>
            </a:r>
            <a:r>
              <a:rPr lang="en-US" dirty="0" smtClean="0"/>
              <a:t>should be counted as Overflow beds as well. </a:t>
            </a:r>
            <a:r>
              <a:rPr lang="en-US" i="1" dirty="0" smtClean="0">
                <a:solidFill>
                  <a:srgbClr val="0070C0"/>
                </a:solidFill>
              </a:rPr>
              <a:t>(Column Y)</a:t>
            </a:r>
          </a:p>
          <a:p>
            <a:pPr lvl="1"/>
            <a:r>
              <a:rPr lang="en-US" dirty="0" smtClean="0"/>
              <a:t>These beds may include motel vouchers for homeless persons or an emergency shelter voucher used for hotels, motels, or campground space.</a:t>
            </a:r>
          </a:p>
          <a:p>
            <a:endParaRPr lang="en-US" dirty="0" smtClean="0"/>
          </a:p>
          <a:p>
            <a:r>
              <a:rPr lang="en-US" dirty="0" smtClean="0"/>
              <a:t>We have covered </a:t>
            </a:r>
            <a:r>
              <a:rPr lang="en-US" i="1" dirty="0" smtClean="0">
                <a:solidFill>
                  <a:srgbClr val="0070C0"/>
                </a:solidFill>
              </a:rPr>
              <a:t>Columns A &amp; B, E-N,</a:t>
            </a:r>
            <a:r>
              <a:rPr lang="en-US" dirty="0" smtClean="0"/>
              <a:t> and </a:t>
            </a:r>
            <a:r>
              <a:rPr lang="en-US" i="1" dirty="0" smtClean="0">
                <a:solidFill>
                  <a:srgbClr val="0070C0"/>
                </a:solidFill>
              </a:rPr>
              <a:t>U-Y</a:t>
            </a:r>
            <a:r>
              <a:rPr lang="en-US" dirty="0" smtClean="0"/>
              <a:t> on the Housing Inventory Chart.</a:t>
            </a:r>
          </a:p>
          <a:p>
            <a:r>
              <a:rPr lang="en-US" dirty="0" smtClean="0"/>
              <a:t>Next, we will look at how Service Point plays a role on the chart.</a:t>
            </a:r>
            <a:endParaRPr lang="en-US" dirty="0"/>
          </a:p>
        </p:txBody>
      </p:sp>
    </p:spTree>
    <p:extLst>
      <p:ext uri="{BB962C8B-B14F-4D97-AF65-F5344CB8AC3E}">
        <p14:creationId xmlns:p14="http://schemas.microsoft.com/office/powerpoint/2010/main" val="3733674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331289"/>
          </a:xfrm>
        </p:spPr>
        <p:txBody>
          <a:bodyPr>
            <a:normAutofit/>
          </a:bodyPr>
          <a:lstStyle/>
          <a:p>
            <a:r>
              <a:rPr lang="en-US" sz="5000" dirty="0" smtClean="0"/>
              <a:t>What is the housing inventory chart?</a:t>
            </a:r>
            <a:endParaRPr lang="en-US" sz="5000" dirty="0"/>
          </a:p>
        </p:txBody>
      </p:sp>
      <p:sp>
        <p:nvSpPr>
          <p:cNvPr id="3" name="Content Placeholder 2"/>
          <p:cNvSpPr>
            <a:spLocks noGrp="1"/>
          </p:cNvSpPr>
          <p:nvPr>
            <p:ph idx="1"/>
          </p:nvPr>
        </p:nvSpPr>
        <p:spPr>
          <a:xfrm>
            <a:off x="1069848" y="1815921"/>
            <a:ext cx="10058400" cy="4597758"/>
          </a:xfrm>
        </p:spPr>
        <p:txBody>
          <a:bodyPr>
            <a:normAutofit lnSpcReduction="10000"/>
          </a:bodyPr>
          <a:lstStyle/>
          <a:p>
            <a:r>
              <a:rPr lang="en-US" dirty="0" smtClean="0"/>
              <a:t>The Housing Inventory Chart (HIC) is a complete list (or inventory) of beds and units available for people (families, individuals, and youth) experiencing homelessness in a community.</a:t>
            </a:r>
          </a:p>
          <a:p>
            <a:pPr marL="0" indent="0">
              <a:buNone/>
            </a:pPr>
            <a:endParaRPr lang="en-US" dirty="0" smtClean="0"/>
          </a:p>
          <a:p>
            <a:r>
              <a:rPr lang="en-US" dirty="0" smtClean="0"/>
              <a:t>There are specific sections of the chart for each of the following program types:</a:t>
            </a:r>
          </a:p>
          <a:p>
            <a:pPr lvl="1"/>
            <a:r>
              <a:rPr lang="en-US" dirty="0" smtClean="0">
                <a:solidFill>
                  <a:srgbClr val="C00000"/>
                </a:solidFill>
              </a:rPr>
              <a:t>Emergency Shelter Programs – including Motel Voucher Programs</a:t>
            </a:r>
          </a:p>
          <a:p>
            <a:pPr lvl="1"/>
            <a:r>
              <a:rPr lang="en-US" dirty="0" smtClean="0">
                <a:solidFill>
                  <a:srgbClr val="C00000"/>
                </a:solidFill>
              </a:rPr>
              <a:t>Transitional Housing</a:t>
            </a:r>
          </a:p>
          <a:p>
            <a:pPr lvl="1"/>
            <a:r>
              <a:rPr lang="en-US" dirty="0" smtClean="0">
                <a:solidFill>
                  <a:srgbClr val="C00000"/>
                </a:solidFill>
              </a:rPr>
              <a:t>Permanent Supportive Housing</a:t>
            </a:r>
          </a:p>
          <a:p>
            <a:pPr lvl="1"/>
            <a:r>
              <a:rPr lang="en-US" dirty="0" smtClean="0">
                <a:solidFill>
                  <a:srgbClr val="C00000"/>
                </a:solidFill>
              </a:rPr>
              <a:t>Safe Havens</a:t>
            </a:r>
          </a:p>
          <a:p>
            <a:pPr lvl="1"/>
            <a:r>
              <a:rPr lang="en-US" dirty="0" smtClean="0">
                <a:solidFill>
                  <a:srgbClr val="C00000"/>
                </a:solidFill>
              </a:rPr>
              <a:t>Rapid Re-Housing</a:t>
            </a:r>
          </a:p>
          <a:p>
            <a:pPr marL="274320" lvl="1" indent="0">
              <a:buNone/>
            </a:pPr>
            <a:endParaRPr lang="en-US" dirty="0" smtClean="0">
              <a:solidFill>
                <a:srgbClr val="C00000"/>
              </a:solidFill>
            </a:endParaRPr>
          </a:p>
          <a:p>
            <a:r>
              <a:rPr lang="en-US" dirty="0" smtClean="0"/>
              <a:t>The chart is required for the HUD Continuum of Care Competitive Application for funding and the Emergency Solutions Grant (ESG) administered by the Division of Housing.</a:t>
            </a:r>
          </a:p>
          <a:p>
            <a:endParaRPr lang="en-US" dirty="0"/>
          </a:p>
        </p:txBody>
      </p:sp>
    </p:spTree>
    <p:extLst>
      <p:ext uri="{BB962C8B-B14F-4D97-AF65-F5344CB8AC3E}">
        <p14:creationId xmlns:p14="http://schemas.microsoft.com/office/powerpoint/2010/main" val="279208210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Re-Housing Projects</a:t>
            </a:r>
            <a:endParaRPr lang="en-US" dirty="0"/>
          </a:p>
        </p:txBody>
      </p:sp>
      <p:sp>
        <p:nvSpPr>
          <p:cNvPr id="3" name="Content Placeholder 2"/>
          <p:cNvSpPr>
            <a:spLocks noGrp="1"/>
          </p:cNvSpPr>
          <p:nvPr>
            <p:ph idx="1"/>
          </p:nvPr>
        </p:nvSpPr>
        <p:spPr/>
        <p:txBody>
          <a:bodyPr/>
          <a:lstStyle/>
          <a:p>
            <a:r>
              <a:rPr lang="en-US" dirty="0" smtClean="0"/>
              <a:t>On any given night, a RRH project will have current participants who are still homeless (i.e. staying in emergency shelter) and seeking permanent housing  as well as participants located and residing in permanent housing. </a:t>
            </a:r>
          </a:p>
          <a:p>
            <a:r>
              <a:rPr lang="en-US" dirty="0" smtClean="0"/>
              <a:t>For the HIC, RRH project beds and units are equivalent to the number of permanent housing beds and units occupied by RRH participants on the night of the count and for which the RRH project is providing rental assistance (from any source).</a:t>
            </a:r>
          </a:p>
          <a:p>
            <a:r>
              <a:rPr lang="en-US" dirty="0" smtClean="0"/>
              <a:t>The COC should count RRH beds and units based on the actual number of current project participants who are:</a:t>
            </a:r>
          </a:p>
          <a:p>
            <a:pPr lvl="1"/>
            <a:r>
              <a:rPr lang="en-US" dirty="0" smtClean="0"/>
              <a:t>Actively enrolled in the project on the night of the inventory count;</a:t>
            </a:r>
          </a:p>
          <a:p>
            <a:pPr lvl="1"/>
            <a:r>
              <a:rPr lang="en-US" dirty="0" smtClean="0"/>
              <a:t>No longer homeless and are in permanent housing on the night of the inventory count; and</a:t>
            </a:r>
          </a:p>
          <a:p>
            <a:pPr lvl="1"/>
            <a:r>
              <a:rPr lang="en-US" dirty="0" smtClean="0"/>
              <a:t>Receiving rental assistance from the RRH project.</a:t>
            </a:r>
            <a:endParaRPr lang="en-US" dirty="0"/>
          </a:p>
        </p:txBody>
      </p:sp>
    </p:spTree>
    <p:extLst>
      <p:ext uri="{BB962C8B-B14F-4D97-AF65-F5344CB8AC3E}">
        <p14:creationId xmlns:p14="http://schemas.microsoft.com/office/powerpoint/2010/main" val="3610421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96438"/>
          </a:xfrm>
        </p:spPr>
        <p:txBody>
          <a:bodyPr>
            <a:normAutofit/>
          </a:bodyPr>
          <a:lstStyle/>
          <a:p>
            <a:r>
              <a:rPr lang="en-US" sz="5000" dirty="0" smtClean="0"/>
              <a:t>Connection to Service Point (WISP)</a:t>
            </a:r>
            <a:endParaRPr lang="en-US" sz="5000" dirty="0"/>
          </a:p>
        </p:txBody>
      </p:sp>
      <p:sp>
        <p:nvSpPr>
          <p:cNvPr id="3" name="Content Placeholder 2"/>
          <p:cNvSpPr>
            <a:spLocks noGrp="1"/>
          </p:cNvSpPr>
          <p:nvPr>
            <p:ph idx="1"/>
          </p:nvPr>
        </p:nvSpPr>
        <p:spPr>
          <a:xfrm>
            <a:off x="1069848" y="1674254"/>
            <a:ext cx="10058400" cy="4726546"/>
          </a:xfrm>
        </p:spPr>
        <p:txBody>
          <a:bodyPr/>
          <a:lstStyle/>
          <a:p>
            <a:r>
              <a:rPr lang="en-US" dirty="0" smtClean="0"/>
              <a:t>The Housing Inventory Chart lists important Service Point related information, including:</a:t>
            </a:r>
          </a:p>
          <a:p>
            <a:pPr marL="0" indent="0">
              <a:buNone/>
            </a:pPr>
            <a:endParaRPr lang="en-US" dirty="0" smtClean="0"/>
          </a:p>
          <a:p>
            <a:pPr lvl="1"/>
            <a:r>
              <a:rPr lang="en-US" b="1" dirty="0" smtClean="0">
                <a:solidFill>
                  <a:srgbClr val="C00000"/>
                </a:solidFill>
              </a:rPr>
              <a:t>WISP Provider ID # </a:t>
            </a:r>
            <a:r>
              <a:rPr lang="en-US" i="1" dirty="0" smtClean="0">
                <a:solidFill>
                  <a:srgbClr val="0070C0"/>
                </a:solidFill>
              </a:rPr>
              <a:t>(Column C)</a:t>
            </a:r>
          </a:p>
          <a:p>
            <a:pPr lvl="1"/>
            <a:r>
              <a:rPr lang="en-US" b="1" dirty="0" smtClean="0">
                <a:solidFill>
                  <a:srgbClr val="C00000"/>
                </a:solidFill>
              </a:rPr>
              <a:t>Provider Name in WISP </a:t>
            </a:r>
            <a:r>
              <a:rPr lang="en-US" i="1" dirty="0" smtClean="0">
                <a:solidFill>
                  <a:srgbClr val="0070C0"/>
                </a:solidFill>
              </a:rPr>
              <a:t>(Column D)</a:t>
            </a:r>
          </a:p>
          <a:p>
            <a:pPr lvl="1"/>
            <a:r>
              <a:rPr lang="en-US" b="1" dirty="0" smtClean="0">
                <a:solidFill>
                  <a:srgbClr val="C00000"/>
                </a:solidFill>
              </a:rPr>
              <a:t>Number of year round family beds in HMIS </a:t>
            </a:r>
            <a:r>
              <a:rPr lang="en-US" i="1" dirty="0" smtClean="0">
                <a:solidFill>
                  <a:srgbClr val="0070C0"/>
                </a:solidFill>
              </a:rPr>
              <a:t>(Column 0)</a:t>
            </a:r>
          </a:p>
          <a:p>
            <a:pPr lvl="1"/>
            <a:r>
              <a:rPr lang="en-US" b="1" dirty="0" smtClean="0">
                <a:solidFill>
                  <a:srgbClr val="C00000"/>
                </a:solidFill>
              </a:rPr>
              <a:t>Number of year round individual beds in HMIS </a:t>
            </a:r>
            <a:r>
              <a:rPr lang="en-US" i="1" dirty="0" smtClean="0">
                <a:solidFill>
                  <a:srgbClr val="0070C0"/>
                </a:solidFill>
              </a:rPr>
              <a:t>(Column P)</a:t>
            </a:r>
          </a:p>
          <a:p>
            <a:pPr lvl="1"/>
            <a:r>
              <a:rPr lang="en-US" b="1" dirty="0" smtClean="0">
                <a:solidFill>
                  <a:srgbClr val="C00000"/>
                </a:solidFill>
              </a:rPr>
              <a:t>Number of year round children only beds in HMIS </a:t>
            </a:r>
            <a:r>
              <a:rPr lang="en-US" i="1" dirty="0" smtClean="0">
                <a:solidFill>
                  <a:srgbClr val="0070C0"/>
                </a:solidFill>
              </a:rPr>
              <a:t>(Column Q)</a:t>
            </a:r>
          </a:p>
          <a:p>
            <a:pPr lvl="1"/>
            <a:r>
              <a:rPr lang="en-US" b="1" dirty="0" smtClean="0">
                <a:solidFill>
                  <a:srgbClr val="C00000"/>
                </a:solidFill>
              </a:rPr>
              <a:t>Percentage of year round family beds in HMIS </a:t>
            </a:r>
            <a:r>
              <a:rPr lang="en-US" i="1" dirty="0" smtClean="0">
                <a:solidFill>
                  <a:srgbClr val="0070C0"/>
                </a:solidFill>
              </a:rPr>
              <a:t>(Column R)</a:t>
            </a:r>
          </a:p>
          <a:p>
            <a:pPr lvl="1"/>
            <a:r>
              <a:rPr lang="en-US" b="1" dirty="0">
                <a:solidFill>
                  <a:srgbClr val="C00000"/>
                </a:solidFill>
              </a:rPr>
              <a:t>Percentage</a:t>
            </a:r>
            <a:r>
              <a:rPr lang="en-US" b="1" dirty="0" smtClean="0">
                <a:solidFill>
                  <a:srgbClr val="C00000"/>
                </a:solidFill>
              </a:rPr>
              <a:t> of year round individual beds in HMIS </a:t>
            </a:r>
            <a:r>
              <a:rPr lang="en-US" i="1" dirty="0" smtClean="0">
                <a:solidFill>
                  <a:srgbClr val="0070C0"/>
                </a:solidFill>
              </a:rPr>
              <a:t>(Column S)</a:t>
            </a:r>
          </a:p>
          <a:p>
            <a:pPr lvl="1"/>
            <a:r>
              <a:rPr lang="en-US" b="1" dirty="0">
                <a:solidFill>
                  <a:srgbClr val="C00000"/>
                </a:solidFill>
              </a:rPr>
              <a:t>Percentage</a:t>
            </a:r>
            <a:r>
              <a:rPr lang="en-US" b="1" dirty="0" smtClean="0">
                <a:solidFill>
                  <a:srgbClr val="C00000"/>
                </a:solidFill>
              </a:rPr>
              <a:t> of year round children only beds in HMIS </a:t>
            </a:r>
            <a:r>
              <a:rPr lang="en-US" i="1" dirty="0" smtClean="0">
                <a:solidFill>
                  <a:srgbClr val="0070C0"/>
                </a:solidFill>
              </a:rPr>
              <a:t>(Column T)</a:t>
            </a:r>
          </a:p>
          <a:p>
            <a:pPr lvl="1"/>
            <a:r>
              <a:rPr lang="en-US" b="1" dirty="0" smtClean="0">
                <a:solidFill>
                  <a:srgbClr val="C00000"/>
                </a:solidFill>
              </a:rPr>
              <a:t>Number of seasonal beds in HMIS </a:t>
            </a:r>
            <a:r>
              <a:rPr lang="en-US" i="1" dirty="0" smtClean="0">
                <a:solidFill>
                  <a:srgbClr val="0070C0"/>
                </a:solidFill>
              </a:rPr>
              <a:t>(Column V)</a:t>
            </a:r>
          </a:p>
          <a:p>
            <a:pPr lvl="1"/>
            <a:r>
              <a:rPr lang="en-US" b="1" dirty="0" smtClean="0">
                <a:solidFill>
                  <a:srgbClr val="C00000"/>
                </a:solidFill>
              </a:rPr>
              <a:t>Number of overflow/voucher beds in HMIS </a:t>
            </a:r>
            <a:r>
              <a:rPr lang="en-US" i="1" dirty="0" smtClean="0">
                <a:solidFill>
                  <a:srgbClr val="0070C0"/>
                </a:solidFill>
              </a:rPr>
              <a:t>(Column Z)</a:t>
            </a:r>
            <a:endParaRPr lang="en-US" i="1" dirty="0">
              <a:solidFill>
                <a:srgbClr val="0070C0"/>
              </a:solidFill>
            </a:endParaRPr>
          </a:p>
        </p:txBody>
      </p:sp>
    </p:spTree>
    <p:extLst>
      <p:ext uri="{BB962C8B-B14F-4D97-AF65-F5344CB8AC3E}">
        <p14:creationId xmlns:p14="http://schemas.microsoft.com/office/powerpoint/2010/main" val="236463993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125227"/>
          </a:xfrm>
        </p:spPr>
        <p:txBody>
          <a:bodyPr>
            <a:normAutofit/>
          </a:bodyPr>
          <a:lstStyle/>
          <a:p>
            <a:r>
              <a:rPr lang="en-US" sz="5000" dirty="0" smtClean="0"/>
              <a:t>Taking a Closer Look</a:t>
            </a:r>
            <a:endParaRPr lang="en-US" sz="5000" dirty="0"/>
          </a:p>
        </p:txBody>
      </p:sp>
      <p:sp>
        <p:nvSpPr>
          <p:cNvPr id="3" name="Content Placeholder 2"/>
          <p:cNvSpPr>
            <a:spLocks noGrp="1"/>
          </p:cNvSpPr>
          <p:nvPr>
            <p:ph idx="1"/>
          </p:nvPr>
        </p:nvSpPr>
        <p:spPr/>
        <p:txBody>
          <a:bodyPr/>
          <a:lstStyle/>
          <a:p>
            <a:r>
              <a:rPr lang="en-US" b="1" dirty="0" smtClean="0">
                <a:solidFill>
                  <a:srgbClr val="C00000"/>
                </a:solidFill>
              </a:rPr>
              <a:t>WISP Provider ID #:  </a:t>
            </a:r>
            <a:r>
              <a:rPr lang="en-US" dirty="0" smtClean="0"/>
              <a:t>This is the number used in Service Point to identify the exact provider. Each provide on your “tree” has a different number.  </a:t>
            </a:r>
            <a:r>
              <a:rPr lang="en-US" i="1" dirty="0" smtClean="0">
                <a:solidFill>
                  <a:srgbClr val="0070C0"/>
                </a:solidFill>
              </a:rPr>
              <a:t>(Column C)</a:t>
            </a:r>
          </a:p>
          <a:p>
            <a:pPr marL="0" indent="0">
              <a:buNone/>
            </a:pPr>
            <a:endParaRPr lang="en-US" dirty="0" smtClean="0"/>
          </a:p>
          <a:p>
            <a:r>
              <a:rPr lang="en-US" b="1" dirty="0" smtClean="0">
                <a:solidFill>
                  <a:srgbClr val="C00000"/>
                </a:solidFill>
              </a:rPr>
              <a:t>Provider Name in WISP:  </a:t>
            </a:r>
            <a:r>
              <a:rPr lang="en-US" dirty="0" smtClean="0"/>
              <a:t>This is the exact name associated with the WISP Provider ID # mentioned above. This name should match exactly to what is in WISP. </a:t>
            </a:r>
            <a:r>
              <a:rPr lang="en-US" i="1" dirty="0" smtClean="0">
                <a:solidFill>
                  <a:srgbClr val="0070C0"/>
                </a:solidFill>
              </a:rPr>
              <a:t>(Column D)</a:t>
            </a:r>
            <a:endParaRPr lang="en-US" i="1" dirty="0">
              <a:solidFill>
                <a:srgbClr val="0070C0"/>
              </a:solidFill>
            </a:endParaRPr>
          </a:p>
        </p:txBody>
      </p:sp>
    </p:spTree>
    <p:extLst>
      <p:ext uri="{BB962C8B-B14F-4D97-AF65-F5344CB8AC3E}">
        <p14:creationId xmlns:p14="http://schemas.microsoft.com/office/powerpoint/2010/main" val="353231176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035075"/>
          </a:xfrm>
        </p:spPr>
        <p:txBody>
          <a:bodyPr>
            <a:normAutofit/>
          </a:bodyPr>
          <a:lstStyle/>
          <a:p>
            <a:r>
              <a:rPr lang="en-US" sz="5000" dirty="0" smtClean="0"/>
              <a:t>Beds and Service Point (WISP)</a:t>
            </a:r>
            <a:endParaRPr lang="en-US" sz="5000" dirty="0"/>
          </a:p>
        </p:txBody>
      </p:sp>
      <p:sp>
        <p:nvSpPr>
          <p:cNvPr id="3" name="Content Placeholder 2"/>
          <p:cNvSpPr>
            <a:spLocks noGrp="1"/>
          </p:cNvSpPr>
          <p:nvPr>
            <p:ph idx="1"/>
          </p:nvPr>
        </p:nvSpPr>
        <p:spPr>
          <a:xfrm>
            <a:off x="1069848" y="1674253"/>
            <a:ext cx="10058400" cy="4855335"/>
          </a:xfrm>
        </p:spPr>
        <p:txBody>
          <a:bodyPr>
            <a:normAutofit lnSpcReduction="10000"/>
          </a:bodyPr>
          <a:lstStyle/>
          <a:p>
            <a:r>
              <a:rPr lang="en-US" b="1" dirty="0" smtClean="0">
                <a:solidFill>
                  <a:srgbClr val="C00000"/>
                </a:solidFill>
              </a:rPr>
              <a:t>Number of year round family beds in HMIS:  </a:t>
            </a:r>
            <a:r>
              <a:rPr lang="en-US" dirty="0" smtClean="0"/>
              <a:t>For programs that use Service Point, you must identify the number of family beds listed in </a:t>
            </a:r>
            <a:r>
              <a:rPr lang="en-US" i="1" dirty="0" smtClean="0">
                <a:solidFill>
                  <a:srgbClr val="0070C0"/>
                </a:solidFill>
              </a:rPr>
              <a:t>Column J </a:t>
            </a:r>
            <a:r>
              <a:rPr lang="en-US" dirty="0" smtClean="0"/>
              <a:t>that are reported in Service Point. </a:t>
            </a:r>
            <a:r>
              <a:rPr lang="en-US" i="1" dirty="0" smtClean="0">
                <a:solidFill>
                  <a:srgbClr val="0070C0"/>
                </a:solidFill>
              </a:rPr>
              <a:t>(Column O)</a:t>
            </a:r>
          </a:p>
          <a:p>
            <a:pPr marL="0" indent="0">
              <a:buNone/>
            </a:pPr>
            <a:endParaRPr lang="en-US" i="1" dirty="0" smtClean="0">
              <a:solidFill>
                <a:srgbClr val="0070C0"/>
              </a:solidFill>
            </a:endParaRPr>
          </a:p>
          <a:p>
            <a:r>
              <a:rPr lang="en-US" b="1" dirty="0" smtClean="0">
                <a:solidFill>
                  <a:srgbClr val="C00000"/>
                </a:solidFill>
              </a:rPr>
              <a:t>Number of year round individual beds in HMIS:  </a:t>
            </a:r>
            <a:r>
              <a:rPr lang="en-US" dirty="0" smtClean="0"/>
              <a:t>For programs that use Service Point, you must identify the number of individual beds listed in </a:t>
            </a:r>
            <a:r>
              <a:rPr lang="en-US" i="1" dirty="0" smtClean="0">
                <a:solidFill>
                  <a:srgbClr val="0070C0"/>
                </a:solidFill>
              </a:rPr>
              <a:t>Column L </a:t>
            </a:r>
            <a:r>
              <a:rPr lang="en-US" dirty="0" smtClean="0"/>
              <a:t>that are reported in Service Point. </a:t>
            </a:r>
            <a:r>
              <a:rPr lang="en-US" i="1" dirty="0" smtClean="0">
                <a:solidFill>
                  <a:srgbClr val="0070C0"/>
                </a:solidFill>
              </a:rPr>
              <a:t>(Column P)</a:t>
            </a:r>
          </a:p>
          <a:p>
            <a:pPr marL="0" indent="0">
              <a:buNone/>
            </a:pPr>
            <a:endParaRPr lang="en-US" i="1" dirty="0" smtClean="0">
              <a:solidFill>
                <a:srgbClr val="0070C0"/>
              </a:solidFill>
            </a:endParaRPr>
          </a:p>
          <a:p>
            <a:r>
              <a:rPr lang="en-US" b="1" dirty="0" smtClean="0">
                <a:solidFill>
                  <a:srgbClr val="C00000"/>
                </a:solidFill>
              </a:rPr>
              <a:t>Number of children only beds in HMIS:  </a:t>
            </a:r>
            <a:r>
              <a:rPr lang="en-US" dirty="0" smtClean="0"/>
              <a:t>For program that use Service Point, you must identify the number of children only beds listed in </a:t>
            </a:r>
            <a:r>
              <a:rPr lang="en-US" i="1" dirty="0" smtClean="0">
                <a:solidFill>
                  <a:srgbClr val="0070C0"/>
                </a:solidFill>
              </a:rPr>
              <a:t>Column M </a:t>
            </a:r>
            <a:r>
              <a:rPr lang="en-US" dirty="0" smtClean="0"/>
              <a:t>that are reported in Service Point. </a:t>
            </a:r>
            <a:r>
              <a:rPr lang="en-US" i="1" dirty="0" smtClean="0">
                <a:solidFill>
                  <a:srgbClr val="0070C0"/>
                </a:solidFill>
              </a:rPr>
              <a:t>(Column Q)</a:t>
            </a:r>
          </a:p>
          <a:p>
            <a:pPr marL="0" indent="0">
              <a:buNone/>
            </a:pPr>
            <a:endParaRPr lang="en-US" i="1" dirty="0" smtClean="0">
              <a:solidFill>
                <a:srgbClr val="0070C0"/>
              </a:solidFill>
            </a:endParaRPr>
          </a:p>
          <a:p>
            <a:r>
              <a:rPr lang="en-US" b="1" dirty="0" smtClean="0">
                <a:solidFill>
                  <a:srgbClr val="C00000"/>
                </a:solidFill>
              </a:rPr>
              <a:t>Number of seasonal beds in HMIS:  </a:t>
            </a:r>
            <a:r>
              <a:rPr lang="en-US" dirty="0" smtClean="0"/>
              <a:t>For programs that use Service Point, you must identify the number of individual beds listed in </a:t>
            </a:r>
            <a:r>
              <a:rPr lang="en-US" i="1" dirty="0" smtClean="0">
                <a:solidFill>
                  <a:srgbClr val="0070C0"/>
                </a:solidFill>
              </a:rPr>
              <a:t>Column U </a:t>
            </a:r>
            <a:r>
              <a:rPr lang="en-US" dirty="0" smtClean="0"/>
              <a:t>that are reported in WISP. </a:t>
            </a:r>
            <a:r>
              <a:rPr lang="en-US" i="1" dirty="0" smtClean="0">
                <a:solidFill>
                  <a:srgbClr val="0070C0"/>
                </a:solidFill>
              </a:rPr>
              <a:t>(Column V)</a:t>
            </a:r>
            <a:endParaRPr lang="en-US" i="1" dirty="0">
              <a:solidFill>
                <a:srgbClr val="0070C0"/>
              </a:solidFill>
            </a:endParaRPr>
          </a:p>
        </p:txBody>
      </p:sp>
    </p:spTree>
    <p:extLst>
      <p:ext uri="{BB962C8B-B14F-4D97-AF65-F5344CB8AC3E}">
        <p14:creationId xmlns:p14="http://schemas.microsoft.com/office/powerpoint/2010/main" val="93017419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89686"/>
            <a:ext cx="10058400" cy="5536872"/>
          </a:xfrm>
        </p:spPr>
        <p:txBody>
          <a:bodyPr>
            <a:normAutofit fontScale="92500" lnSpcReduction="20000"/>
          </a:bodyPr>
          <a:lstStyle/>
          <a:p>
            <a:r>
              <a:rPr lang="en-US" b="1" dirty="0" smtClean="0"/>
              <a:t>Number of overflow/voucher beds in HMIS:  </a:t>
            </a:r>
            <a:r>
              <a:rPr lang="en-US" dirty="0" smtClean="0"/>
              <a:t>For programs that use Service Point, you must identify the number of children only beds listed in </a:t>
            </a:r>
            <a:r>
              <a:rPr lang="en-US" i="1" dirty="0" smtClean="0">
                <a:solidFill>
                  <a:srgbClr val="0070C0"/>
                </a:solidFill>
              </a:rPr>
              <a:t>Column Y </a:t>
            </a:r>
            <a:r>
              <a:rPr lang="en-US" dirty="0" smtClean="0"/>
              <a:t>that are reported in Service Point. </a:t>
            </a:r>
            <a:r>
              <a:rPr lang="en-US" i="1" dirty="0" smtClean="0">
                <a:solidFill>
                  <a:srgbClr val="0070C0"/>
                </a:solidFill>
              </a:rPr>
              <a:t>(Column Z)</a:t>
            </a:r>
          </a:p>
          <a:p>
            <a:pPr marL="0" indent="0">
              <a:buNone/>
            </a:pPr>
            <a:endParaRPr lang="en-US" dirty="0" smtClean="0"/>
          </a:p>
          <a:p>
            <a:r>
              <a:rPr lang="en-US" b="1" dirty="0" smtClean="0"/>
              <a:t>Percentage of year round family beds in HMIS:  </a:t>
            </a:r>
            <a:r>
              <a:rPr lang="en-US" dirty="0" smtClean="0"/>
              <a:t>This column divides the number of year round family beds covered in Service Point </a:t>
            </a:r>
            <a:r>
              <a:rPr lang="en-US" i="1" dirty="0" smtClean="0">
                <a:solidFill>
                  <a:srgbClr val="0070C0"/>
                </a:solidFill>
              </a:rPr>
              <a:t>(Column O)</a:t>
            </a:r>
            <a:r>
              <a:rPr lang="en-US" dirty="0" smtClean="0"/>
              <a:t> by the total number of family beds listed for the provider </a:t>
            </a:r>
            <a:r>
              <a:rPr lang="en-US" i="1" dirty="0" smtClean="0">
                <a:solidFill>
                  <a:srgbClr val="0070C0"/>
                </a:solidFill>
              </a:rPr>
              <a:t>(Column J).</a:t>
            </a:r>
          </a:p>
          <a:p>
            <a:pPr lvl="1"/>
            <a:r>
              <a:rPr lang="en-US" dirty="0" smtClean="0"/>
              <a:t>The calculation provides the percentage of family beds available to this provider in Service Point. </a:t>
            </a:r>
            <a:r>
              <a:rPr lang="en-US" i="1" dirty="0" smtClean="0">
                <a:solidFill>
                  <a:srgbClr val="0070C0"/>
                </a:solidFill>
              </a:rPr>
              <a:t>(Column R)</a:t>
            </a:r>
          </a:p>
          <a:p>
            <a:pPr marL="274320" lvl="1" indent="0">
              <a:buNone/>
            </a:pPr>
            <a:endParaRPr lang="en-US" dirty="0" smtClean="0"/>
          </a:p>
          <a:p>
            <a:r>
              <a:rPr lang="en-US" b="1" dirty="0" smtClean="0"/>
              <a:t>Percentage of year round individual beds in HMIS:  </a:t>
            </a:r>
            <a:r>
              <a:rPr lang="en-US" dirty="0" smtClean="0"/>
              <a:t>This column divides the number of year round individual beds covered in Service Point </a:t>
            </a:r>
            <a:r>
              <a:rPr lang="en-US" i="1" dirty="0" smtClean="0">
                <a:solidFill>
                  <a:srgbClr val="0070C0"/>
                </a:solidFill>
              </a:rPr>
              <a:t>(Column P) </a:t>
            </a:r>
            <a:r>
              <a:rPr lang="en-US" dirty="0" smtClean="0"/>
              <a:t>by the total number of individual beds listed for the provider </a:t>
            </a:r>
            <a:r>
              <a:rPr lang="en-US" i="1" dirty="0" smtClean="0">
                <a:solidFill>
                  <a:srgbClr val="0070C0"/>
                </a:solidFill>
              </a:rPr>
              <a:t>(Column L).</a:t>
            </a:r>
          </a:p>
          <a:p>
            <a:pPr lvl="1"/>
            <a:r>
              <a:rPr lang="en-US" dirty="0" smtClean="0"/>
              <a:t>The calculation provides the percentage of individual beds available to this provider in Service Point. </a:t>
            </a:r>
            <a:r>
              <a:rPr lang="en-US" i="1" dirty="0" smtClean="0">
                <a:solidFill>
                  <a:srgbClr val="0070C0"/>
                </a:solidFill>
              </a:rPr>
              <a:t>(Column S)</a:t>
            </a:r>
          </a:p>
          <a:p>
            <a:pPr marL="274320" lvl="1" indent="0">
              <a:buNone/>
            </a:pPr>
            <a:endParaRPr lang="en-US" dirty="0" smtClean="0"/>
          </a:p>
          <a:p>
            <a:r>
              <a:rPr lang="en-US" b="1" dirty="0" smtClean="0"/>
              <a:t>Percentage of child only beds in HMIS:  </a:t>
            </a:r>
            <a:r>
              <a:rPr lang="en-US" dirty="0" smtClean="0"/>
              <a:t>This column divides the number of year round children only beds covered in WISP </a:t>
            </a:r>
            <a:r>
              <a:rPr lang="en-US" i="1" dirty="0" smtClean="0">
                <a:solidFill>
                  <a:srgbClr val="0070C0"/>
                </a:solidFill>
              </a:rPr>
              <a:t>(Column Q) </a:t>
            </a:r>
            <a:r>
              <a:rPr lang="en-US" dirty="0" smtClean="0"/>
              <a:t>by the total number of children only beds listed for the provider </a:t>
            </a:r>
            <a:r>
              <a:rPr lang="en-US" i="1" dirty="0" smtClean="0">
                <a:solidFill>
                  <a:srgbClr val="0070C0"/>
                </a:solidFill>
              </a:rPr>
              <a:t>(Column M).</a:t>
            </a:r>
          </a:p>
          <a:p>
            <a:pPr lvl="1"/>
            <a:r>
              <a:rPr lang="en-US" dirty="0" smtClean="0"/>
              <a:t>The calculation provides the percentage of children only beds available to this provider in Service Point. </a:t>
            </a:r>
            <a:r>
              <a:rPr lang="en-US" i="1" dirty="0" smtClean="0">
                <a:solidFill>
                  <a:srgbClr val="0070C0"/>
                </a:solidFill>
              </a:rPr>
              <a:t>(Column T)</a:t>
            </a:r>
          </a:p>
          <a:p>
            <a:endParaRPr lang="en-US" dirty="0"/>
          </a:p>
        </p:txBody>
      </p:sp>
    </p:spTree>
    <p:extLst>
      <p:ext uri="{BB962C8B-B14F-4D97-AF65-F5344CB8AC3E}">
        <p14:creationId xmlns:p14="http://schemas.microsoft.com/office/powerpoint/2010/main" val="279837436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060833"/>
          </a:xfrm>
        </p:spPr>
        <p:txBody>
          <a:bodyPr>
            <a:normAutofit/>
          </a:bodyPr>
          <a:lstStyle/>
          <a:p>
            <a:r>
              <a:rPr lang="en-US" sz="5000" dirty="0" smtClean="0"/>
              <a:t>Beds &amp; Units in Service Point (WISP)</a:t>
            </a:r>
            <a:endParaRPr lang="en-US" sz="5000" dirty="0"/>
          </a:p>
        </p:txBody>
      </p:sp>
      <p:sp>
        <p:nvSpPr>
          <p:cNvPr id="3" name="Content Placeholder 2"/>
          <p:cNvSpPr>
            <a:spLocks noGrp="1"/>
          </p:cNvSpPr>
          <p:nvPr>
            <p:ph idx="1"/>
          </p:nvPr>
        </p:nvSpPr>
        <p:spPr/>
        <p:txBody>
          <a:bodyPr/>
          <a:lstStyle/>
          <a:p>
            <a:r>
              <a:rPr lang="en-US" dirty="0" smtClean="0"/>
              <a:t>It is each provider’s responsibility to ensure that each program’s beds and units match what is listed in the Housing Inventory Chart (HIC) and what is record in Service Point (WISP).</a:t>
            </a:r>
          </a:p>
          <a:p>
            <a:r>
              <a:rPr lang="en-US" dirty="0" smtClean="0"/>
              <a:t>This means if you have a change in program – number of beds or units or type – these changes </a:t>
            </a:r>
            <a:r>
              <a:rPr lang="en-US" u="sng" dirty="0" smtClean="0"/>
              <a:t>must</a:t>
            </a:r>
            <a:r>
              <a:rPr lang="en-US" dirty="0" smtClean="0"/>
              <a:t> be made each month on the Housing Inventory Chart. Each Continuum of Care (COC) has a spot designated for updates/changes.  </a:t>
            </a:r>
            <a:endParaRPr lang="en-US" dirty="0"/>
          </a:p>
          <a:p>
            <a:r>
              <a:rPr lang="en-US" dirty="0" smtClean="0"/>
              <a:t>This will alert the HMIS Staff that changes have been made and can record those changes in the provider tree in Service Point.</a:t>
            </a:r>
            <a:endParaRPr lang="en-US" dirty="0"/>
          </a:p>
        </p:txBody>
      </p:sp>
    </p:spTree>
    <p:extLst>
      <p:ext uri="{BB962C8B-B14F-4D97-AF65-F5344CB8AC3E}">
        <p14:creationId xmlns:p14="http://schemas.microsoft.com/office/powerpoint/2010/main" val="264842225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125227"/>
          </a:xfrm>
        </p:spPr>
        <p:txBody>
          <a:bodyPr>
            <a:normAutofit/>
          </a:bodyPr>
          <a:lstStyle/>
          <a:p>
            <a:r>
              <a:rPr lang="en-US" sz="5000" dirty="0" smtClean="0"/>
              <a:t>Connection to Point-in-time (PIT)</a:t>
            </a:r>
            <a:endParaRPr lang="en-US" sz="5000" dirty="0"/>
          </a:p>
        </p:txBody>
      </p:sp>
      <p:sp>
        <p:nvSpPr>
          <p:cNvPr id="3" name="Content Placeholder 2"/>
          <p:cNvSpPr>
            <a:spLocks noGrp="1"/>
          </p:cNvSpPr>
          <p:nvPr>
            <p:ph idx="1"/>
          </p:nvPr>
        </p:nvSpPr>
        <p:spPr/>
        <p:txBody>
          <a:bodyPr/>
          <a:lstStyle/>
          <a:p>
            <a:r>
              <a:rPr lang="en-US" dirty="0" smtClean="0"/>
              <a:t>The Housing Inventory Chart is closely related to the Point-in-Time (PIT) count.</a:t>
            </a:r>
          </a:p>
          <a:p>
            <a:pPr marL="0" indent="0">
              <a:buNone/>
            </a:pPr>
            <a:endParaRPr lang="en-US" dirty="0" smtClean="0"/>
          </a:p>
          <a:p>
            <a:r>
              <a:rPr lang="en-US" dirty="0" smtClean="0"/>
              <a:t>The Housing Inventory Chart provides a snapshot of what homeless providers have </a:t>
            </a:r>
            <a:r>
              <a:rPr lang="en-US" u="sng" dirty="0" smtClean="0"/>
              <a:t>available for beds</a:t>
            </a:r>
            <a:r>
              <a:rPr lang="en-US" dirty="0" smtClean="0"/>
              <a:t> in a particular area.</a:t>
            </a:r>
          </a:p>
          <a:p>
            <a:pPr marL="0" indent="0">
              <a:buNone/>
            </a:pPr>
            <a:endParaRPr lang="en-US" dirty="0" smtClean="0"/>
          </a:p>
          <a:p>
            <a:r>
              <a:rPr lang="en-US" dirty="0" smtClean="0"/>
              <a:t>The Point-in-Time (PIT) provides a snapshot of the </a:t>
            </a:r>
            <a:r>
              <a:rPr lang="en-US" u="sng" dirty="0" smtClean="0"/>
              <a:t>number of people experiencing homelessness</a:t>
            </a:r>
            <a:r>
              <a:rPr lang="en-US" dirty="0" smtClean="0"/>
              <a:t> in that same area and how or if they were served.</a:t>
            </a:r>
            <a:endParaRPr lang="en-US" dirty="0"/>
          </a:p>
        </p:txBody>
      </p:sp>
    </p:spTree>
    <p:extLst>
      <p:ext uri="{BB962C8B-B14F-4D97-AF65-F5344CB8AC3E}">
        <p14:creationId xmlns:p14="http://schemas.microsoft.com/office/powerpoint/2010/main" val="395565436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305531"/>
          </a:xfrm>
        </p:spPr>
        <p:txBody>
          <a:bodyPr>
            <a:normAutofit fontScale="90000"/>
          </a:bodyPr>
          <a:lstStyle/>
          <a:p>
            <a:r>
              <a:rPr lang="en-US" sz="5000" dirty="0" smtClean="0"/>
              <a:t>Point-in-time (PIT) Count on the Housing inventory Chart (HIC) </a:t>
            </a:r>
            <a:endParaRPr lang="en-US" sz="5000" dirty="0"/>
          </a:p>
        </p:txBody>
      </p:sp>
      <p:sp>
        <p:nvSpPr>
          <p:cNvPr id="3" name="Content Placeholder 2"/>
          <p:cNvSpPr>
            <a:spLocks noGrp="1"/>
          </p:cNvSpPr>
          <p:nvPr>
            <p:ph idx="1"/>
          </p:nvPr>
        </p:nvSpPr>
        <p:spPr>
          <a:xfrm>
            <a:off x="1069848" y="2121407"/>
            <a:ext cx="10058400" cy="4511213"/>
          </a:xfrm>
        </p:spPr>
        <p:txBody>
          <a:bodyPr/>
          <a:lstStyle/>
          <a:p>
            <a:r>
              <a:rPr lang="en-US" b="1" dirty="0" smtClean="0">
                <a:solidFill>
                  <a:srgbClr val="C00000"/>
                </a:solidFill>
              </a:rPr>
              <a:t>Total number of people </a:t>
            </a:r>
            <a:r>
              <a:rPr lang="en-US" dirty="0" smtClean="0"/>
              <a:t>served during the PIT count  – </a:t>
            </a:r>
            <a:r>
              <a:rPr lang="en-US" i="1" dirty="0" smtClean="0">
                <a:solidFill>
                  <a:srgbClr val="0070C0"/>
                </a:solidFill>
              </a:rPr>
              <a:t>Column AA</a:t>
            </a:r>
          </a:p>
          <a:p>
            <a:pPr lvl="1"/>
            <a:r>
              <a:rPr lang="en-US" dirty="0" smtClean="0"/>
              <a:t>Formula in the Housing Inventory Chart set to add </a:t>
            </a:r>
            <a:r>
              <a:rPr lang="en-US" i="1" dirty="0" smtClean="0">
                <a:solidFill>
                  <a:srgbClr val="0070C0"/>
                </a:solidFill>
              </a:rPr>
              <a:t>Column AB + AC + AD</a:t>
            </a:r>
            <a:r>
              <a:rPr lang="en-US" dirty="0" smtClean="0"/>
              <a:t>.</a:t>
            </a:r>
          </a:p>
          <a:p>
            <a:pPr marL="274320" lvl="1" indent="0">
              <a:buNone/>
            </a:pPr>
            <a:endParaRPr lang="en-US" dirty="0" smtClean="0"/>
          </a:p>
          <a:p>
            <a:r>
              <a:rPr lang="en-US" sz="1900" b="1" dirty="0" smtClean="0">
                <a:solidFill>
                  <a:srgbClr val="C00000"/>
                </a:solidFill>
              </a:rPr>
              <a:t>Total number of unaccompanied children </a:t>
            </a:r>
            <a:r>
              <a:rPr lang="en-US" sz="1900" dirty="0" smtClean="0"/>
              <a:t>served during the PIT count – </a:t>
            </a:r>
            <a:r>
              <a:rPr lang="en-US" sz="1900" i="1" dirty="0" smtClean="0">
                <a:solidFill>
                  <a:srgbClr val="0070C0"/>
                </a:solidFill>
              </a:rPr>
              <a:t>Column AB</a:t>
            </a:r>
          </a:p>
          <a:p>
            <a:pPr lvl="1"/>
            <a:r>
              <a:rPr lang="en-US" dirty="0" smtClean="0"/>
              <a:t>This number includes child only (under age 18) households (singles and in multi-child households).</a:t>
            </a:r>
          </a:p>
          <a:p>
            <a:endParaRPr lang="en-US" b="1" dirty="0" smtClean="0">
              <a:solidFill>
                <a:srgbClr val="C00000"/>
              </a:solidFill>
            </a:endParaRPr>
          </a:p>
          <a:p>
            <a:r>
              <a:rPr lang="en-US" b="1" dirty="0" smtClean="0">
                <a:solidFill>
                  <a:srgbClr val="C00000"/>
                </a:solidFill>
              </a:rPr>
              <a:t>Total number of singles </a:t>
            </a:r>
            <a:r>
              <a:rPr lang="en-US" dirty="0" smtClean="0"/>
              <a:t>served during the PIT count – </a:t>
            </a:r>
            <a:r>
              <a:rPr lang="en-US" i="1" dirty="0" smtClean="0">
                <a:solidFill>
                  <a:srgbClr val="0070C0"/>
                </a:solidFill>
              </a:rPr>
              <a:t>Column AC</a:t>
            </a:r>
          </a:p>
          <a:p>
            <a:pPr lvl="1"/>
            <a:r>
              <a:rPr lang="en-US" dirty="0" smtClean="0"/>
              <a:t>This number includes individuals and people in households without children.</a:t>
            </a:r>
          </a:p>
          <a:p>
            <a:pPr marL="274320" lvl="1" indent="0">
              <a:buNone/>
            </a:pPr>
            <a:endParaRPr lang="en-US" dirty="0" smtClean="0"/>
          </a:p>
          <a:p>
            <a:r>
              <a:rPr lang="en-US" b="1" dirty="0" smtClean="0">
                <a:solidFill>
                  <a:srgbClr val="C00000"/>
                </a:solidFill>
              </a:rPr>
              <a:t>Total number of people in families </a:t>
            </a:r>
            <a:r>
              <a:rPr lang="en-US" dirty="0" smtClean="0"/>
              <a:t>served during the PIT count – </a:t>
            </a:r>
            <a:r>
              <a:rPr lang="en-US" i="1" dirty="0" smtClean="0">
                <a:solidFill>
                  <a:srgbClr val="0070C0"/>
                </a:solidFill>
              </a:rPr>
              <a:t>Column AD</a:t>
            </a:r>
          </a:p>
          <a:p>
            <a:pPr lvl="1"/>
            <a:r>
              <a:rPr lang="en-US" dirty="0" smtClean="0"/>
              <a:t>This number includes people in households with at least one adult and one child.</a:t>
            </a:r>
          </a:p>
          <a:p>
            <a:endParaRPr lang="en-US" dirty="0"/>
          </a:p>
        </p:txBody>
      </p:sp>
    </p:spTree>
    <p:extLst>
      <p:ext uri="{BB962C8B-B14F-4D97-AF65-F5344CB8AC3E}">
        <p14:creationId xmlns:p14="http://schemas.microsoft.com/office/powerpoint/2010/main" val="254299402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099469"/>
          </a:xfrm>
        </p:spPr>
        <p:txBody>
          <a:bodyPr>
            <a:normAutofit/>
          </a:bodyPr>
          <a:lstStyle/>
          <a:p>
            <a:r>
              <a:rPr lang="en-US" sz="5000" dirty="0" smtClean="0"/>
              <a:t>Where do the numbers come from?</a:t>
            </a:r>
            <a:endParaRPr lang="en-US" sz="5000" dirty="0"/>
          </a:p>
        </p:txBody>
      </p:sp>
      <p:sp>
        <p:nvSpPr>
          <p:cNvPr id="3" name="Content Placeholder 2"/>
          <p:cNvSpPr>
            <a:spLocks noGrp="1"/>
          </p:cNvSpPr>
          <p:nvPr>
            <p:ph idx="1"/>
          </p:nvPr>
        </p:nvSpPr>
        <p:spPr/>
        <p:txBody>
          <a:bodyPr/>
          <a:lstStyle/>
          <a:p>
            <a:r>
              <a:rPr lang="en-US" dirty="0"/>
              <a:t>For providers that report in Service Point, these numbers must match what is pulled from ART reports.</a:t>
            </a:r>
          </a:p>
          <a:p>
            <a:r>
              <a:rPr lang="en-US" dirty="0"/>
              <a:t>For providers that do not report in Service Point, these numbers must match the totals from the Non-WISP PIT Form (including subpopulation demographics</a:t>
            </a:r>
            <a:r>
              <a:rPr lang="en-US" dirty="0" smtClean="0"/>
              <a:t>).</a:t>
            </a:r>
          </a:p>
          <a:p>
            <a:endParaRPr lang="en-US" dirty="0"/>
          </a:p>
          <a:p>
            <a:r>
              <a:rPr lang="en-US" dirty="0" smtClean="0"/>
              <a:t>Double check your numbers listed in the Emergency Shelter section (number of people in households with and without children).</a:t>
            </a:r>
          </a:p>
          <a:p>
            <a:r>
              <a:rPr lang="en-US" dirty="0" smtClean="0"/>
              <a:t>Double check your numbers listed in the Transitional Housing section (number of people in households with and without children).</a:t>
            </a:r>
            <a:endParaRPr lang="en-US" dirty="0"/>
          </a:p>
          <a:p>
            <a:endParaRPr lang="en-US" dirty="0"/>
          </a:p>
        </p:txBody>
      </p:sp>
    </p:spTree>
    <p:extLst>
      <p:ext uri="{BB962C8B-B14F-4D97-AF65-F5344CB8AC3E}">
        <p14:creationId xmlns:p14="http://schemas.microsoft.com/office/powerpoint/2010/main" val="410060685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035075"/>
          </a:xfrm>
        </p:spPr>
        <p:txBody>
          <a:bodyPr>
            <a:normAutofit/>
          </a:bodyPr>
          <a:lstStyle/>
          <a:p>
            <a:r>
              <a:rPr lang="en-US" sz="5000" dirty="0" smtClean="0"/>
              <a:t>Utilization Rate </a:t>
            </a:r>
            <a:r>
              <a:rPr lang="en-US" sz="5000" i="1" dirty="0" smtClean="0">
                <a:solidFill>
                  <a:srgbClr val="0070C0"/>
                </a:solidFill>
              </a:rPr>
              <a:t>(Column AE)</a:t>
            </a:r>
            <a:endParaRPr lang="en-US" sz="5000" i="1" dirty="0">
              <a:solidFill>
                <a:srgbClr val="0070C0"/>
              </a:solidFill>
            </a:endParaRPr>
          </a:p>
        </p:txBody>
      </p:sp>
      <p:sp>
        <p:nvSpPr>
          <p:cNvPr id="3" name="Content Placeholder 2"/>
          <p:cNvSpPr>
            <a:spLocks noGrp="1"/>
          </p:cNvSpPr>
          <p:nvPr>
            <p:ph idx="1"/>
          </p:nvPr>
        </p:nvSpPr>
        <p:spPr>
          <a:xfrm>
            <a:off x="1069848" y="1687132"/>
            <a:ext cx="10058400" cy="4559122"/>
          </a:xfrm>
        </p:spPr>
        <p:txBody>
          <a:bodyPr/>
          <a:lstStyle/>
          <a:p>
            <a:r>
              <a:rPr lang="en-US" dirty="0" smtClean="0"/>
              <a:t>In the Emergency Shelter section, this rate (%) is calculated by:</a:t>
            </a:r>
          </a:p>
          <a:p>
            <a:pPr lvl="1"/>
            <a:r>
              <a:rPr lang="en-US" dirty="0" smtClean="0"/>
              <a:t>Dividing the </a:t>
            </a:r>
            <a:r>
              <a:rPr lang="en-US" b="1" dirty="0" smtClean="0">
                <a:solidFill>
                  <a:srgbClr val="C00000"/>
                </a:solidFill>
              </a:rPr>
              <a:t>total number of people </a:t>
            </a:r>
            <a:r>
              <a:rPr lang="en-US" dirty="0" smtClean="0"/>
              <a:t>served on the PIT </a:t>
            </a:r>
            <a:r>
              <a:rPr lang="en-US" i="1" dirty="0" smtClean="0">
                <a:solidFill>
                  <a:srgbClr val="0070C0"/>
                </a:solidFill>
              </a:rPr>
              <a:t>(Column AA) </a:t>
            </a:r>
            <a:r>
              <a:rPr lang="en-US" dirty="0" smtClean="0"/>
              <a:t>by the </a:t>
            </a:r>
            <a:r>
              <a:rPr lang="en-US" b="1" dirty="0" smtClean="0">
                <a:solidFill>
                  <a:srgbClr val="C00000"/>
                </a:solidFill>
              </a:rPr>
              <a:t>total number of beds</a:t>
            </a:r>
            <a:r>
              <a:rPr lang="en-US" dirty="0" smtClean="0"/>
              <a:t> available in the area.</a:t>
            </a:r>
          </a:p>
          <a:p>
            <a:pPr lvl="1"/>
            <a:r>
              <a:rPr lang="en-US" dirty="0" smtClean="0"/>
              <a:t>The total number of beds available in the area is calculated by adding the number of </a:t>
            </a:r>
            <a:r>
              <a:rPr lang="en-US" b="1" dirty="0" smtClean="0">
                <a:solidFill>
                  <a:srgbClr val="C00000"/>
                </a:solidFill>
              </a:rPr>
              <a:t>Overflow and Voucher Beds </a:t>
            </a:r>
            <a:r>
              <a:rPr lang="en-US" i="1" dirty="0" smtClean="0">
                <a:solidFill>
                  <a:srgbClr val="0070C0"/>
                </a:solidFill>
              </a:rPr>
              <a:t>(Column Y) </a:t>
            </a:r>
            <a:r>
              <a:rPr lang="en-US" dirty="0" smtClean="0"/>
              <a:t>+ </a:t>
            </a:r>
            <a:r>
              <a:rPr lang="en-US" b="1" dirty="0" smtClean="0">
                <a:solidFill>
                  <a:srgbClr val="C00000"/>
                </a:solidFill>
              </a:rPr>
              <a:t>Total Seasonal Beds</a:t>
            </a:r>
            <a:r>
              <a:rPr lang="en-US" dirty="0" smtClean="0"/>
              <a:t> </a:t>
            </a:r>
            <a:r>
              <a:rPr lang="en-US" i="1" dirty="0" smtClean="0">
                <a:solidFill>
                  <a:srgbClr val="0070C0"/>
                </a:solidFill>
              </a:rPr>
              <a:t>(Column U) </a:t>
            </a:r>
            <a:r>
              <a:rPr lang="en-US" dirty="0" smtClean="0"/>
              <a:t>+ </a:t>
            </a:r>
            <a:r>
              <a:rPr lang="en-US" b="1" dirty="0" smtClean="0">
                <a:solidFill>
                  <a:srgbClr val="C00000"/>
                </a:solidFill>
              </a:rPr>
              <a:t>Total Year Round Beds</a:t>
            </a:r>
            <a:r>
              <a:rPr lang="en-US" dirty="0" smtClean="0"/>
              <a:t> </a:t>
            </a:r>
            <a:r>
              <a:rPr lang="en-US" i="1" dirty="0" smtClean="0">
                <a:solidFill>
                  <a:srgbClr val="0070C0"/>
                </a:solidFill>
              </a:rPr>
              <a:t>(Column N).</a:t>
            </a:r>
          </a:p>
          <a:p>
            <a:pPr marL="274320" lvl="1" indent="0">
              <a:buNone/>
            </a:pPr>
            <a:endParaRPr lang="en-US" dirty="0" smtClean="0"/>
          </a:p>
          <a:p>
            <a:r>
              <a:rPr lang="en-US" dirty="0" smtClean="0"/>
              <a:t>In the Transitional Housing section, this rate (%) is calculated by:</a:t>
            </a:r>
          </a:p>
          <a:p>
            <a:pPr lvl="1"/>
            <a:r>
              <a:rPr lang="en-US" dirty="0" smtClean="0"/>
              <a:t>Dividing the </a:t>
            </a:r>
            <a:r>
              <a:rPr lang="en-US" b="1" dirty="0" smtClean="0">
                <a:solidFill>
                  <a:srgbClr val="C00000"/>
                </a:solidFill>
              </a:rPr>
              <a:t>total number of people </a:t>
            </a:r>
            <a:r>
              <a:rPr lang="en-US" dirty="0" smtClean="0"/>
              <a:t>served during the Point-in-Time count </a:t>
            </a:r>
            <a:r>
              <a:rPr lang="en-US" i="1" dirty="0" smtClean="0">
                <a:solidFill>
                  <a:srgbClr val="0070C0"/>
                </a:solidFill>
              </a:rPr>
              <a:t>(Column AA) </a:t>
            </a:r>
            <a:r>
              <a:rPr lang="en-US" dirty="0" smtClean="0"/>
              <a:t>by the </a:t>
            </a:r>
            <a:r>
              <a:rPr lang="en-US" b="1" dirty="0" smtClean="0">
                <a:solidFill>
                  <a:srgbClr val="C00000"/>
                </a:solidFill>
              </a:rPr>
              <a:t>total year round beds </a:t>
            </a:r>
            <a:r>
              <a:rPr lang="en-US" i="1" dirty="0" smtClean="0">
                <a:solidFill>
                  <a:srgbClr val="0070C0"/>
                </a:solidFill>
              </a:rPr>
              <a:t>(Column N).</a:t>
            </a:r>
          </a:p>
          <a:p>
            <a:endParaRPr lang="en-US" dirty="0"/>
          </a:p>
        </p:txBody>
      </p:sp>
    </p:spTree>
    <p:extLst>
      <p:ext uri="{BB962C8B-B14F-4D97-AF65-F5344CB8AC3E}">
        <p14:creationId xmlns:p14="http://schemas.microsoft.com/office/powerpoint/2010/main" val="69116598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369926"/>
          </a:xfrm>
        </p:spPr>
        <p:txBody>
          <a:bodyPr>
            <a:normAutofit fontScale="90000"/>
          </a:bodyPr>
          <a:lstStyle/>
          <a:p>
            <a:r>
              <a:rPr lang="en-US" sz="5000" dirty="0" smtClean="0"/>
              <a:t>What kind of programs </a:t>
            </a:r>
            <a:r>
              <a:rPr lang="en-US" sz="5000" u="sng" dirty="0" smtClean="0"/>
              <a:t>DO</a:t>
            </a:r>
            <a:r>
              <a:rPr lang="en-US" sz="5000" dirty="0" smtClean="0"/>
              <a:t> go on the chart?</a:t>
            </a:r>
            <a:endParaRPr lang="en-US" sz="5000" dirty="0"/>
          </a:p>
        </p:txBody>
      </p:sp>
      <p:sp>
        <p:nvSpPr>
          <p:cNvPr id="3" name="Content Placeholder 2"/>
          <p:cNvSpPr>
            <a:spLocks noGrp="1"/>
          </p:cNvSpPr>
          <p:nvPr>
            <p:ph idx="1"/>
          </p:nvPr>
        </p:nvSpPr>
        <p:spPr>
          <a:xfrm>
            <a:off x="631065" y="1700783"/>
            <a:ext cx="10844011" cy="4777289"/>
          </a:xfrm>
        </p:spPr>
        <p:txBody>
          <a:bodyPr>
            <a:normAutofit/>
          </a:bodyPr>
          <a:lstStyle/>
          <a:p>
            <a:r>
              <a:rPr lang="en-US" dirty="0" smtClean="0"/>
              <a:t>A project with dedicated beds/units is defined as:</a:t>
            </a:r>
          </a:p>
          <a:p>
            <a:pPr lvl="1"/>
            <a:r>
              <a:rPr lang="en-US" dirty="0" smtClean="0"/>
              <a:t>Where the primary intent of the project is to serve people experiencing homelessness</a:t>
            </a:r>
          </a:p>
          <a:p>
            <a:pPr lvl="1"/>
            <a:r>
              <a:rPr lang="en-US" dirty="0" smtClean="0"/>
              <a:t>The project verifies homeless status as part of its eligibility, and</a:t>
            </a:r>
          </a:p>
          <a:p>
            <a:pPr lvl="1"/>
            <a:r>
              <a:rPr lang="en-US" dirty="0" smtClean="0"/>
              <a:t>The actual project clients are predominately homeless (or were homeless at entry).</a:t>
            </a:r>
          </a:p>
          <a:p>
            <a:pPr marL="274320" lvl="1" indent="0">
              <a:buNone/>
            </a:pPr>
            <a:endParaRPr lang="en-US" dirty="0"/>
          </a:p>
          <a:p>
            <a:r>
              <a:rPr lang="en-US" u="sng" dirty="0" smtClean="0"/>
              <a:t>Examples include:</a:t>
            </a:r>
          </a:p>
          <a:p>
            <a:pPr lvl="1"/>
            <a:r>
              <a:rPr lang="en-US" dirty="0" smtClean="0"/>
              <a:t>Emergency Shelters (ES)</a:t>
            </a:r>
          </a:p>
          <a:p>
            <a:pPr lvl="1"/>
            <a:r>
              <a:rPr lang="en-US" dirty="0" smtClean="0"/>
              <a:t>Motel Voucher Programs</a:t>
            </a:r>
          </a:p>
          <a:p>
            <a:pPr lvl="1"/>
            <a:r>
              <a:rPr lang="en-US" dirty="0" smtClean="0"/>
              <a:t>Transitional Housing Programs for the Homeless (TH)</a:t>
            </a:r>
          </a:p>
          <a:p>
            <a:pPr lvl="1"/>
            <a:r>
              <a:rPr lang="en-US" dirty="0" smtClean="0"/>
              <a:t>Permanent Housing Programs for Formerly Homeless Persons (PSH)</a:t>
            </a:r>
          </a:p>
          <a:p>
            <a:pPr lvl="1"/>
            <a:r>
              <a:rPr lang="en-US" dirty="0" smtClean="0"/>
              <a:t>Residential Domestic Violence Programs</a:t>
            </a:r>
          </a:p>
          <a:p>
            <a:pPr lvl="1"/>
            <a:r>
              <a:rPr lang="en-US" dirty="0" smtClean="0"/>
              <a:t>Seasonal shelters for the homeless</a:t>
            </a:r>
          </a:p>
          <a:p>
            <a:pPr lvl="1"/>
            <a:r>
              <a:rPr lang="en-US" dirty="0" smtClean="0"/>
              <a:t>Safe Haven programs (SH)</a:t>
            </a:r>
          </a:p>
          <a:p>
            <a:pPr lvl="1"/>
            <a:r>
              <a:rPr lang="en-US" dirty="0" smtClean="0"/>
              <a:t>Rapid Re-housing programs (RRH)</a:t>
            </a:r>
          </a:p>
          <a:p>
            <a:pPr marL="0" indent="0">
              <a:buNone/>
            </a:pPr>
            <a:endParaRPr lang="en-US" dirty="0"/>
          </a:p>
        </p:txBody>
      </p:sp>
      <p:pic>
        <p:nvPicPr>
          <p:cNvPr id="4" name="Picture 3" descr="C:\Documents and Settings\IHCDA Employee\Local Settings\Temporary Internet Files\Content.IE5\JP8RF7WE\MCj04347130000[1].wmf"/>
          <p:cNvPicPr/>
          <p:nvPr/>
        </p:nvPicPr>
        <p:blipFill>
          <a:blip r:embed="rId2" cstate="print"/>
          <a:srcRect/>
          <a:stretch>
            <a:fillRect/>
          </a:stretch>
        </p:blipFill>
        <p:spPr bwMode="auto">
          <a:xfrm>
            <a:off x="9283573" y="4238625"/>
            <a:ext cx="1844675" cy="1933575"/>
          </a:xfrm>
          <a:prstGeom prst="rect">
            <a:avLst/>
          </a:prstGeom>
          <a:noFill/>
          <a:ln w="9525">
            <a:noFill/>
            <a:miter lim="800000"/>
            <a:headEnd/>
            <a:tailEnd/>
          </a:ln>
        </p:spPr>
      </p:pic>
    </p:spTree>
    <p:extLst>
      <p:ext uri="{BB962C8B-B14F-4D97-AF65-F5344CB8AC3E}">
        <p14:creationId xmlns:p14="http://schemas.microsoft.com/office/powerpoint/2010/main" val="405023435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215379"/>
          </a:xfrm>
        </p:spPr>
        <p:txBody>
          <a:bodyPr>
            <a:normAutofit fontScale="90000"/>
          </a:bodyPr>
          <a:lstStyle/>
          <a:p>
            <a:r>
              <a:rPr lang="en-US" sz="5000" dirty="0" smtClean="0"/>
              <a:t>What if the utilization rate is not 100%?</a:t>
            </a:r>
            <a:endParaRPr lang="en-US" sz="5000" dirty="0"/>
          </a:p>
        </p:txBody>
      </p:sp>
      <p:sp>
        <p:nvSpPr>
          <p:cNvPr id="3" name="Content Placeholder 2"/>
          <p:cNvSpPr>
            <a:spLocks noGrp="1"/>
          </p:cNvSpPr>
          <p:nvPr>
            <p:ph idx="1"/>
          </p:nvPr>
        </p:nvSpPr>
        <p:spPr>
          <a:xfrm>
            <a:off x="1069848" y="1700011"/>
            <a:ext cx="10058400" cy="4803820"/>
          </a:xfrm>
        </p:spPr>
        <p:txBody>
          <a:bodyPr/>
          <a:lstStyle/>
          <a:p>
            <a:r>
              <a:rPr lang="en-US" dirty="0" smtClean="0"/>
              <a:t>HUD has determined that an acceptable </a:t>
            </a:r>
            <a:r>
              <a:rPr lang="en-US" b="1" dirty="0" smtClean="0">
                <a:solidFill>
                  <a:srgbClr val="C00000"/>
                </a:solidFill>
              </a:rPr>
              <a:t>utilization rate </a:t>
            </a:r>
            <a:r>
              <a:rPr lang="en-US" i="1" dirty="0" smtClean="0">
                <a:solidFill>
                  <a:srgbClr val="0070C0"/>
                </a:solidFill>
              </a:rPr>
              <a:t>(Column AE) </a:t>
            </a:r>
            <a:r>
              <a:rPr lang="en-US" dirty="0" smtClean="0"/>
              <a:t>for a program is between 65% - 105%.</a:t>
            </a:r>
          </a:p>
          <a:p>
            <a:pPr marL="0" indent="0">
              <a:buNone/>
            </a:pPr>
            <a:endParaRPr lang="en-US" dirty="0" smtClean="0"/>
          </a:p>
          <a:p>
            <a:r>
              <a:rPr lang="en-US" dirty="0" smtClean="0"/>
              <a:t>Less than 65% happens for one of three reasons:</a:t>
            </a:r>
          </a:p>
          <a:p>
            <a:pPr lvl="1"/>
            <a:r>
              <a:rPr lang="en-US" dirty="0" smtClean="0"/>
              <a:t>The program is not in high demand.</a:t>
            </a:r>
          </a:p>
          <a:p>
            <a:pPr lvl="1"/>
            <a:r>
              <a:rPr lang="en-US" dirty="0" smtClean="0"/>
              <a:t>The program is not accurately counting all people being served.</a:t>
            </a:r>
          </a:p>
          <a:p>
            <a:pPr lvl="1"/>
            <a:r>
              <a:rPr lang="en-US" dirty="0" smtClean="0"/>
              <a:t>The program overstates the number of beds that are available.</a:t>
            </a:r>
          </a:p>
          <a:p>
            <a:pPr marL="274320" lvl="1" indent="0">
              <a:buNone/>
            </a:pPr>
            <a:endParaRPr lang="en-US" dirty="0" smtClean="0"/>
          </a:p>
          <a:p>
            <a:r>
              <a:rPr lang="en-US" dirty="0" smtClean="0"/>
              <a:t>More than 105% happens for one of two reasons:</a:t>
            </a:r>
          </a:p>
          <a:p>
            <a:pPr lvl="1"/>
            <a:r>
              <a:rPr lang="en-US" dirty="0" smtClean="0"/>
              <a:t>The program does not check people out of Service Point properly so it looks like there are more people in the program than are really there on any given night.</a:t>
            </a:r>
          </a:p>
          <a:p>
            <a:pPr lvl="1"/>
            <a:r>
              <a:rPr lang="en-US" dirty="0" smtClean="0"/>
              <a:t>The program understates the total number of beds that are available.</a:t>
            </a:r>
            <a:endParaRPr lang="en-US" dirty="0"/>
          </a:p>
        </p:txBody>
      </p:sp>
    </p:spTree>
    <p:extLst>
      <p:ext uri="{BB962C8B-B14F-4D97-AF65-F5344CB8AC3E}">
        <p14:creationId xmlns:p14="http://schemas.microsoft.com/office/powerpoint/2010/main" val="128578851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228258"/>
          </a:xfrm>
        </p:spPr>
        <p:txBody>
          <a:bodyPr>
            <a:normAutofit fontScale="90000"/>
          </a:bodyPr>
          <a:lstStyle/>
          <a:p>
            <a:r>
              <a:rPr lang="en-US" u="sng" dirty="0">
                <a:solidFill>
                  <a:srgbClr val="FFFF00"/>
                </a:solidFill>
                <a:effectLst>
                  <a:outerShdw blurRad="38100" dist="38100" dir="2700000" algn="tl">
                    <a:srgbClr val="000000">
                      <a:alpha val="43137"/>
                    </a:srgbClr>
                  </a:outerShdw>
                </a:effectLst>
              </a:rPr>
              <a:t>Retrieving Point-in-Time number from Service Point</a:t>
            </a:r>
          </a:p>
        </p:txBody>
      </p:sp>
      <p:sp>
        <p:nvSpPr>
          <p:cNvPr id="3" name="Content Placeholder 2"/>
          <p:cNvSpPr>
            <a:spLocks noGrp="1"/>
          </p:cNvSpPr>
          <p:nvPr>
            <p:ph idx="1"/>
          </p:nvPr>
        </p:nvSpPr>
        <p:spPr>
          <a:xfrm>
            <a:off x="1069848" y="1970469"/>
            <a:ext cx="10058400" cy="4597756"/>
          </a:xfrm>
        </p:spPr>
        <p:txBody>
          <a:bodyPr/>
          <a:lstStyle/>
          <a:p>
            <a:r>
              <a:rPr lang="en-US" u="sng" dirty="0" smtClean="0"/>
              <a:t>Do not use </a:t>
            </a:r>
            <a:r>
              <a:rPr lang="en-US" dirty="0" smtClean="0"/>
              <a:t>the Client Served Report or the Daily Unit Report for your Point-in-Time (PIT) data.</a:t>
            </a:r>
          </a:p>
          <a:p>
            <a:r>
              <a:rPr lang="en-US" u="sng" dirty="0" smtClean="0"/>
              <a:t>Do use ART </a:t>
            </a:r>
            <a:r>
              <a:rPr lang="en-US" dirty="0" smtClean="0"/>
              <a:t>(Advanced Reporting Tool) in Service Point for your Point-in-Time (PIT) data.</a:t>
            </a:r>
          </a:p>
          <a:p>
            <a:pPr lvl="1"/>
            <a:r>
              <a:rPr lang="en-US" dirty="0" smtClean="0"/>
              <a:t>Go to Reports.  Go to ART.</a:t>
            </a:r>
          </a:p>
          <a:p>
            <a:pPr lvl="1"/>
            <a:r>
              <a:rPr lang="en-US" dirty="0" smtClean="0"/>
              <a:t>Go to Public Folder and click black arrow.</a:t>
            </a:r>
          </a:p>
          <a:p>
            <a:pPr lvl="1"/>
            <a:r>
              <a:rPr lang="en-US" dirty="0" smtClean="0"/>
              <a:t>Go to Point-in-Time and Housing Inventory Reports and click black arrow.</a:t>
            </a:r>
          </a:p>
          <a:p>
            <a:pPr lvl="1"/>
            <a:r>
              <a:rPr lang="en-US" dirty="0" smtClean="0"/>
              <a:t>Click the magnifying glass icon in front of the following reports:</a:t>
            </a:r>
          </a:p>
          <a:p>
            <a:pPr lvl="2"/>
            <a:r>
              <a:rPr lang="en-US" dirty="0" smtClean="0"/>
              <a:t>0630 – Sheltered-Unsheltered PIT 2014 – v9</a:t>
            </a:r>
          </a:p>
          <a:p>
            <a:pPr lvl="2"/>
            <a:r>
              <a:rPr lang="en-US" dirty="0" smtClean="0"/>
              <a:t>0630 – Sheltered-Unsheltered PIT 2014 – v9 without client data</a:t>
            </a:r>
          </a:p>
          <a:p>
            <a:pPr lvl="1"/>
            <a:r>
              <a:rPr lang="en-US" dirty="0" smtClean="0"/>
              <a:t>Click View Report and fill out the prompts.</a:t>
            </a:r>
          </a:p>
        </p:txBody>
      </p:sp>
    </p:spTree>
    <p:extLst>
      <p:ext uri="{BB962C8B-B14F-4D97-AF65-F5344CB8AC3E}">
        <p14:creationId xmlns:p14="http://schemas.microsoft.com/office/powerpoint/2010/main" val="265477888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060833"/>
          </a:xfrm>
        </p:spPr>
        <p:txBody>
          <a:bodyPr>
            <a:normAutofit/>
          </a:bodyPr>
          <a:lstStyle/>
          <a:p>
            <a:r>
              <a:rPr lang="en-US" sz="5000" dirty="0" smtClean="0"/>
              <a:t>0630 ART Report Prompts</a:t>
            </a:r>
            <a:endParaRPr lang="en-US" sz="5000" dirty="0"/>
          </a:p>
        </p:txBody>
      </p:sp>
      <p:sp>
        <p:nvSpPr>
          <p:cNvPr id="3" name="Content Placeholder 2"/>
          <p:cNvSpPr>
            <a:spLocks noGrp="1"/>
          </p:cNvSpPr>
          <p:nvPr>
            <p:ph idx="1"/>
          </p:nvPr>
        </p:nvSpPr>
        <p:spPr>
          <a:xfrm>
            <a:off x="1069848" y="1683525"/>
            <a:ext cx="10058400" cy="4614243"/>
          </a:xfrm>
        </p:spPr>
        <p:txBody>
          <a:bodyPr/>
          <a:lstStyle/>
          <a:p>
            <a:r>
              <a:rPr lang="en-US" dirty="0" smtClean="0"/>
              <a:t>In the prompts, you have two choices:  Provider or COC.</a:t>
            </a:r>
          </a:p>
          <a:p>
            <a:pPr lvl="1"/>
            <a:r>
              <a:rPr lang="en-US" dirty="0" smtClean="0"/>
              <a:t>Select </a:t>
            </a:r>
            <a:r>
              <a:rPr lang="en-US" b="1" dirty="0" smtClean="0"/>
              <a:t>Provider(s):  </a:t>
            </a:r>
            <a:r>
              <a:rPr lang="en-US" dirty="0" smtClean="0"/>
              <a:t>click refresh values and select individual or a group of providers.</a:t>
            </a:r>
          </a:p>
          <a:p>
            <a:pPr lvl="1"/>
            <a:r>
              <a:rPr lang="en-US" dirty="0" smtClean="0"/>
              <a:t>Select </a:t>
            </a:r>
            <a:r>
              <a:rPr lang="en-US" b="1" dirty="0" smtClean="0"/>
              <a:t>Provider COC Code(s):  </a:t>
            </a:r>
            <a:r>
              <a:rPr lang="en-US" dirty="0" smtClean="0"/>
              <a:t>click refresh values and select the Continuum of Care (COC)</a:t>
            </a:r>
          </a:p>
          <a:p>
            <a:r>
              <a:rPr lang="en-US" b="1" dirty="0" smtClean="0"/>
              <a:t>EDA Provider:  </a:t>
            </a:r>
            <a:r>
              <a:rPr lang="en-US" dirty="0" smtClean="0"/>
              <a:t>Do not change this.</a:t>
            </a:r>
          </a:p>
          <a:p>
            <a:r>
              <a:rPr lang="en-US" b="1" dirty="0" smtClean="0"/>
              <a:t>Enter Effective Date:  </a:t>
            </a:r>
            <a:r>
              <a:rPr lang="en-US" dirty="0" smtClean="0"/>
              <a:t>Enter last Thursday of the month</a:t>
            </a:r>
          </a:p>
          <a:p>
            <a:r>
              <a:rPr lang="en-US" b="1" dirty="0" smtClean="0"/>
              <a:t>Enter PIT Date:  </a:t>
            </a:r>
            <a:r>
              <a:rPr lang="en-US" dirty="0" smtClean="0"/>
              <a:t>Enter last Wednesday of the month</a:t>
            </a:r>
          </a:p>
          <a:p>
            <a:r>
              <a:rPr lang="en-US" b="1" dirty="0" smtClean="0"/>
              <a:t>Enter PIT Date PLUS 1 Day:  </a:t>
            </a:r>
            <a:r>
              <a:rPr lang="en-US" dirty="0" smtClean="0"/>
              <a:t>Enter last Thursday of the month</a:t>
            </a:r>
          </a:p>
          <a:p>
            <a:r>
              <a:rPr lang="en-US" b="1" dirty="0" smtClean="0"/>
              <a:t>Include Entry/Exit from ES Data:  </a:t>
            </a:r>
            <a:r>
              <a:rPr lang="en-US" dirty="0" smtClean="0"/>
              <a:t>preselected “no” – Do not change this.</a:t>
            </a:r>
          </a:p>
          <a:p>
            <a:r>
              <a:rPr lang="en-US" b="1" dirty="0" smtClean="0"/>
              <a:t>Include Services/Shelter form ES Data:  </a:t>
            </a:r>
            <a:r>
              <a:rPr lang="en-US" dirty="0" smtClean="0"/>
              <a:t>preselected “yes” – Do not change this.</a:t>
            </a:r>
            <a:endParaRPr lang="en-US" dirty="0"/>
          </a:p>
        </p:txBody>
      </p:sp>
    </p:spTree>
    <p:extLst>
      <p:ext uri="{BB962C8B-B14F-4D97-AF65-F5344CB8AC3E}">
        <p14:creationId xmlns:p14="http://schemas.microsoft.com/office/powerpoint/2010/main" val="237373436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06286"/>
          </a:xfrm>
        </p:spPr>
        <p:txBody>
          <a:bodyPr>
            <a:normAutofit/>
          </a:bodyPr>
          <a:lstStyle/>
          <a:p>
            <a:r>
              <a:rPr lang="en-US" sz="5000" dirty="0" smtClean="0"/>
              <a:t>How to read the 0630 ART Report</a:t>
            </a:r>
            <a:endParaRPr lang="en-US" sz="5000" dirty="0"/>
          </a:p>
        </p:txBody>
      </p:sp>
      <p:sp>
        <p:nvSpPr>
          <p:cNvPr id="3" name="Content Placeholder 2"/>
          <p:cNvSpPr>
            <a:spLocks noGrp="1"/>
          </p:cNvSpPr>
          <p:nvPr>
            <p:ph idx="1"/>
          </p:nvPr>
        </p:nvSpPr>
        <p:spPr>
          <a:xfrm>
            <a:off x="1069848" y="1571223"/>
            <a:ext cx="10058400" cy="4893971"/>
          </a:xfrm>
        </p:spPr>
        <p:txBody>
          <a:bodyPr>
            <a:normAutofit fontScale="92500" lnSpcReduction="20000"/>
          </a:bodyPr>
          <a:lstStyle/>
          <a:p>
            <a:r>
              <a:rPr lang="en-US" b="1" dirty="0" smtClean="0"/>
              <a:t>Tab A – Homeless Population</a:t>
            </a:r>
          </a:p>
          <a:p>
            <a:pPr marL="0" indent="0">
              <a:buNone/>
            </a:pPr>
            <a:endParaRPr lang="en-US" dirty="0" smtClean="0"/>
          </a:p>
          <a:p>
            <a:pPr lvl="1"/>
            <a:r>
              <a:rPr lang="en-US" dirty="0" smtClean="0"/>
              <a:t>Breakdown by household types:	</a:t>
            </a:r>
          </a:p>
          <a:p>
            <a:pPr lvl="2"/>
            <a:r>
              <a:rPr lang="en-US" dirty="0" smtClean="0"/>
              <a:t>Families (persons in household with at least 1 adult and 1 child)</a:t>
            </a:r>
          </a:p>
          <a:p>
            <a:pPr lvl="2"/>
            <a:r>
              <a:rPr lang="en-US" dirty="0" smtClean="0"/>
              <a:t>Singles (persons in household without children)</a:t>
            </a:r>
          </a:p>
          <a:p>
            <a:pPr lvl="2"/>
            <a:r>
              <a:rPr lang="en-US" dirty="0" smtClean="0"/>
              <a:t>Child Only (persons in households with only children)</a:t>
            </a:r>
          </a:p>
          <a:p>
            <a:pPr lvl="1"/>
            <a:r>
              <a:rPr lang="en-US" dirty="0" smtClean="0"/>
              <a:t>Breakdown by provider type:</a:t>
            </a:r>
          </a:p>
          <a:p>
            <a:pPr lvl="2"/>
            <a:r>
              <a:rPr lang="en-US" dirty="0" smtClean="0"/>
              <a:t>Sheltered – Emergency, Transitional, Safe Haven</a:t>
            </a:r>
          </a:p>
          <a:p>
            <a:pPr lvl="2"/>
            <a:r>
              <a:rPr lang="en-US" dirty="0" smtClean="0"/>
              <a:t>Unsheltered – Turn </a:t>
            </a:r>
            <a:r>
              <a:rPr lang="en-US" dirty="0" err="1" smtClean="0"/>
              <a:t>aways</a:t>
            </a:r>
            <a:r>
              <a:rPr lang="en-US" dirty="0" smtClean="0"/>
              <a:t> and unmet needs</a:t>
            </a:r>
          </a:p>
          <a:p>
            <a:pPr lvl="1"/>
            <a:r>
              <a:rPr lang="en-US" dirty="0" smtClean="0"/>
              <a:t>Totals – should match Housing Inventory Chart (HIC)</a:t>
            </a:r>
          </a:p>
          <a:p>
            <a:pPr lvl="2"/>
            <a:r>
              <a:rPr lang="en-US" dirty="0" smtClean="0"/>
              <a:t>By Household Type:</a:t>
            </a:r>
          </a:p>
          <a:p>
            <a:pPr lvl="3"/>
            <a:r>
              <a:rPr lang="en-US" dirty="0" smtClean="0"/>
              <a:t>Number of Persons (adult &amp; children) – </a:t>
            </a:r>
            <a:r>
              <a:rPr lang="en-US" i="1" dirty="0" smtClean="0">
                <a:solidFill>
                  <a:srgbClr val="0070C0"/>
                </a:solidFill>
              </a:rPr>
              <a:t>Column AD</a:t>
            </a:r>
          </a:p>
          <a:p>
            <a:pPr lvl="3"/>
            <a:r>
              <a:rPr lang="en-US" dirty="0" smtClean="0"/>
              <a:t>Number of Persons (adults) – </a:t>
            </a:r>
            <a:r>
              <a:rPr lang="en-US" i="1" dirty="0" smtClean="0">
                <a:solidFill>
                  <a:srgbClr val="0070C0"/>
                </a:solidFill>
              </a:rPr>
              <a:t>Column AC</a:t>
            </a:r>
          </a:p>
          <a:p>
            <a:pPr lvl="3"/>
            <a:r>
              <a:rPr lang="en-US" dirty="0" smtClean="0"/>
              <a:t>Number of one-child household and number of children in multi-child household – </a:t>
            </a:r>
            <a:r>
              <a:rPr lang="en-US" i="1" dirty="0" smtClean="0">
                <a:solidFill>
                  <a:srgbClr val="0070C0"/>
                </a:solidFill>
              </a:rPr>
              <a:t>Column AB</a:t>
            </a:r>
          </a:p>
          <a:p>
            <a:pPr lvl="2"/>
            <a:r>
              <a:rPr lang="en-US" dirty="0" smtClean="0"/>
              <a:t>By Provider Type:</a:t>
            </a:r>
          </a:p>
          <a:p>
            <a:pPr lvl="3"/>
            <a:r>
              <a:rPr lang="en-US" dirty="0" smtClean="0"/>
              <a:t>Emergency Shelter: total persons counted in Point-in-Time (PIT) count – </a:t>
            </a:r>
            <a:r>
              <a:rPr lang="en-US" i="1" dirty="0" smtClean="0">
                <a:solidFill>
                  <a:srgbClr val="0070C0"/>
                </a:solidFill>
              </a:rPr>
              <a:t>Column AA</a:t>
            </a:r>
          </a:p>
          <a:p>
            <a:pPr lvl="3"/>
            <a:r>
              <a:rPr lang="en-US" dirty="0" smtClean="0"/>
              <a:t>Transitional Housing: total persons counted in Point-in-Time (PIT) count – </a:t>
            </a:r>
            <a:r>
              <a:rPr lang="en-US" i="1" dirty="0" smtClean="0">
                <a:solidFill>
                  <a:srgbClr val="0070C0"/>
                </a:solidFill>
              </a:rPr>
              <a:t>Column AA</a:t>
            </a:r>
          </a:p>
          <a:p>
            <a:pPr lvl="3"/>
            <a:r>
              <a:rPr lang="en-US" dirty="0" smtClean="0"/>
              <a:t>Safe Haven: total persons counted in Point-in-Time (PIT) count – </a:t>
            </a:r>
            <a:r>
              <a:rPr lang="en-US" i="1" dirty="0" smtClean="0">
                <a:solidFill>
                  <a:srgbClr val="0070C0"/>
                </a:solidFill>
              </a:rPr>
              <a:t>Column AA</a:t>
            </a:r>
          </a:p>
          <a:p>
            <a:endParaRPr lang="en-US" dirty="0" smtClean="0"/>
          </a:p>
          <a:p>
            <a:endParaRPr lang="en-US" dirty="0"/>
          </a:p>
        </p:txBody>
      </p:sp>
    </p:spTree>
    <p:extLst>
      <p:ext uri="{BB962C8B-B14F-4D97-AF65-F5344CB8AC3E}">
        <p14:creationId xmlns:p14="http://schemas.microsoft.com/office/powerpoint/2010/main" val="392552020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91978"/>
            <a:ext cx="10058400" cy="5773216"/>
          </a:xfrm>
        </p:spPr>
        <p:txBody>
          <a:bodyPr/>
          <a:lstStyle/>
          <a:p>
            <a:r>
              <a:rPr lang="en-US" b="1" dirty="0" smtClean="0"/>
              <a:t>Tab B – Homeless Subpopulation</a:t>
            </a:r>
          </a:p>
          <a:p>
            <a:pPr lvl="1"/>
            <a:r>
              <a:rPr lang="en-US" dirty="0" smtClean="0"/>
              <a:t>Breakdown by provider type</a:t>
            </a:r>
          </a:p>
          <a:p>
            <a:pPr lvl="1"/>
            <a:r>
              <a:rPr lang="en-US" dirty="0" smtClean="0"/>
              <a:t>Also shows unsheltered numbers</a:t>
            </a:r>
          </a:p>
          <a:p>
            <a:pPr marL="274320" lvl="1" indent="0">
              <a:buNone/>
            </a:pPr>
            <a:endParaRPr lang="en-US" dirty="0" smtClean="0"/>
          </a:p>
          <a:p>
            <a:r>
              <a:rPr lang="en-US" b="1" dirty="0" smtClean="0"/>
              <a:t>Tab C – Client Detail</a:t>
            </a:r>
          </a:p>
          <a:p>
            <a:pPr lvl="1"/>
            <a:r>
              <a:rPr lang="en-US" dirty="0" smtClean="0"/>
              <a:t>What clients and what information was pulled into this report?</a:t>
            </a:r>
          </a:p>
          <a:p>
            <a:pPr marL="274320" lvl="1" indent="0">
              <a:buNone/>
            </a:pPr>
            <a:endParaRPr lang="en-US" dirty="0" smtClean="0"/>
          </a:p>
          <a:p>
            <a:r>
              <a:rPr lang="en-US" b="1" dirty="0" smtClean="0"/>
              <a:t>Tab D – Disability Detail</a:t>
            </a:r>
          </a:p>
          <a:p>
            <a:pPr lvl="1"/>
            <a:r>
              <a:rPr lang="en-US" dirty="0" smtClean="0"/>
              <a:t>What clients and what information was pulled into this report?</a:t>
            </a:r>
          </a:p>
          <a:p>
            <a:pPr marL="274320" lvl="1" indent="0">
              <a:buNone/>
            </a:pPr>
            <a:endParaRPr lang="en-US" dirty="0" smtClean="0"/>
          </a:p>
          <a:p>
            <a:r>
              <a:rPr lang="en-US" b="1" dirty="0" smtClean="0"/>
              <a:t>Additional Information</a:t>
            </a:r>
          </a:p>
          <a:p>
            <a:pPr lvl="1"/>
            <a:r>
              <a:rPr lang="en-US" dirty="0" smtClean="0"/>
              <a:t>What programs were pulled in to this report?</a:t>
            </a:r>
          </a:p>
          <a:p>
            <a:pPr lvl="1"/>
            <a:r>
              <a:rPr lang="en-US" dirty="0" smtClean="0"/>
              <a:t>How many clients were counted for each provider?</a:t>
            </a:r>
          </a:p>
          <a:p>
            <a:pPr lvl="1"/>
            <a:r>
              <a:rPr lang="en-US" dirty="0" smtClean="0"/>
              <a:t>How many clients for each provider were singles, households with children, and child-only households?</a:t>
            </a:r>
          </a:p>
        </p:txBody>
      </p:sp>
    </p:spTree>
    <p:extLst>
      <p:ext uri="{BB962C8B-B14F-4D97-AF65-F5344CB8AC3E}">
        <p14:creationId xmlns:p14="http://schemas.microsoft.com/office/powerpoint/2010/main" val="221758713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636776"/>
          </a:xfrm>
        </p:spPr>
        <p:txBody>
          <a:bodyPr>
            <a:normAutofit/>
          </a:bodyPr>
          <a:lstStyle/>
          <a:p>
            <a:r>
              <a:rPr lang="en-US" sz="5000" dirty="0" smtClean="0"/>
              <a:t>Reports for Permanent Supportive Housing (PSH) and Rapid Rehousing (RRH)</a:t>
            </a:r>
            <a:endParaRPr lang="en-US" sz="5000" dirty="0"/>
          </a:p>
        </p:txBody>
      </p:sp>
      <p:sp>
        <p:nvSpPr>
          <p:cNvPr id="3" name="Content Placeholder 2"/>
          <p:cNvSpPr>
            <a:spLocks noGrp="1"/>
          </p:cNvSpPr>
          <p:nvPr>
            <p:ph idx="1"/>
          </p:nvPr>
        </p:nvSpPr>
        <p:spPr>
          <a:xfrm>
            <a:off x="1069848" y="2356834"/>
            <a:ext cx="10058400" cy="3815366"/>
          </a:xfrm>
        </p:spPr>
        <p:txBody>
          <a:bodyPr/>
          <a:lstStyle/>
          <a:p>
            <a:r>
              <a:rPr lang="en-US" dirty="0" smtClean="0"/>
              <a:t>Go to Reports. Go To ART.</a:t>
            </a:r>
          </a:p>
          <a:p>
            <a:r>
              <a:rPr lang="en-US" dirty="0" smtClean="0"/>
              <a:t>Go </a:t>
            </a:r>
            <a:r>
              <a:rPr lang="en-US" dirty="0"/>
              <a:t>to Public Folder and click black </a:t>
            </a:r>
            <a:r>
              <a:rPr lang="en-US" dirty="0" smtClean="0"/>
              <a:t>arrow.</a:t>
            </a:r>
          </a:p>
          <a:p>
            <a:r>
              <a:rPr lang="en-US" dirty="0" smtClean="0"/>
              <a:t>Go </a:t>
            </a:r>
            <a:r>
              <a:rPr lang="en-US" dirty="0"/>
              <a:t>to Point-in-Time and Housing Inventory Reports and click black </a:t>
            </a:r>
            <a:r>
              <a:rPr lang="en-US" dirty="0" smtClean="0"/>
              <a:t>arrow.</a:t>
            </a:r>
          </a:p>
          <a:p>
            <a:r>
              <a:rPr lang="en-US" dirty="0" smtClean="0"/>
              <a:t>Click </a:t>
            </a:r>
            <a:r>
              <a:rPr lang="en-US" dirty="0"/>
              <a:t>the magnifying glass icon in front of the following reports:</a:t>
            </a:r>
          </a:p>
          <a:p>
            <a:pPr lvl="2"/>
            <a:r>
              <a:rPr lang="en-US" dirty="0" smtClean="0"/>
              <a:t>0628– HIC Supplement – v1</a:t>
            </a:r>
            <a:endParaRPr lang="en-US" dirty="0"/>
          </a:p>
          <a:p>
            <a:pPr lvl="2"/>
            <a:r>
              <a:rPr lang="en-US" dirty="0" smtClean="0"/>
              <a:t>0628 </a:t>
            </a:r>
            <a:r>
              <a:rPr lang="en-US" dirty="0"/>
              <a:t>– </a:t>
            </a:r>
            <a:r>
              <a:rPr lang="en-US" dirty="0" smtClean="0"/>
              <a:t>HIC Supplement – v1 WITHOUT client data</a:t>
            </a:r>
            <a:endParaRPr lang="en-US" dirty="0"/>
          </a:p>
          <a:p>
            <a:pPr lvl="1"/>
            <a:r>
              <a:rPr lang="en-US" dirty="0"/>
              <a:t>Click View Report and fill out the prompts.</a:t>
            </a:r>
          </a:p>
          <a:p>
            <a:endParaRPr lang="en-US" dirty="0"/>
          </a:p>
        </p:txBody>
      </p:sp>
    </p:spTree>
    <p:extLst>
      <p:ext uri="{BB962C8B-B14F-4D97-AF65-F5344CB8AC3E}">
        <p14:creationId xmlns:p14="http://schemas.microsoft.com/office/powerpoint/2010/main" val="1192418027"/>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83560"/>
          </a:xfrm>
        </p:spPr>
        <p:txBody>
          <a:bodyPr>
            <a:normAutofit/>
          </a:bodyPr>
          <a:lstStyle/>
          <a:p>
            <a:r>
              <a:rPr lang="en-US" sz="5000" dirty="0" smtClean="0"/>
              <a:t>0628 HIC Supplement Report Prompts</a:t>
            </a:r>
            <a:endParaRPr lang="en-US" sz="5000" dirty="0"/>
          </a:p>
        </p:txBody>
      </p:sp>
      <p:sp>
        <p:nvSpPr>
          <p:cNvPr id="3" name="Content Placeholder 2"/>
          <p:cNvSpPr>
            <a:spLocks noGrp="1"/>
          </p:cNvSpPr>
          <p:nvPr>
            <p:ph idx="1"/>
          </p:nvPr>
        </p:nvSpPr>
        <p:spPr>
          <a:xfrm>
            <a:off x="1069848" y="1725769"/>
            <a:ext cx="10058400" cy="4446431"/>
          </a:xfrm>
        </p:spPr>
        <p:txBody>
          <a:bodyPr/>
          <a:lstStyle/>
          <a:p>
            <a:r>
              <a:rPr lang="en-US" dirty="0" smtClean="0"/>
              <a:t>In </a:t>
            </a:r>
            <a:r>
              <a:rPr lang="en-US" dirty="0"/>
              <a:t>the prompts, you have two choices:  Provider or COC.</a:t>
            </a:r>
          </a:p>
          <a:p>
            <a:pPr lvl="1"/>
            <a:r>
              <a:rPr lang="en-US" dirty="0"/>
              <a:t>Select </a:t>
            </a:r>
            <a:r>
              <a:rPr lang="en-US" b="1" dirty="0"/>
              <a:t>Provider(s):  </a:t>
            </a:r>
            <a:r>
              <a:rPr lang="en-US" dirty="0"/>
              <a:t>click refresh values and select individual or a group of providers.</a:t>
            </a:r>
          </a:p>
          <a:p>
            <a:pPr lvl="1"/>
            <a:r>
              <a:rPr lang="en-US" dirty="0"/>
              <a:t>Select </a:t>
            </a:r>
            <a:r>
              <a:rPr lang="en-US" b="1" dirty="0"/>
              <a:t>Provider COC Code(s):  </a:t>
            </a:r>
            <a:r>
              <a:rPr lang="en-US" dirty="0"/>
              <a:t>click refresh values and select the Continuum of Care (COC)</a:t>
            </a:r>
          </a:p>
          <a:p>
            <a:r>
              <a:rPr lang="en-US" b="1" dirty="0"/>
              <a:t>EDA Provider:  </a:t>
            </a:r>
            <a:r>
              <a:rPr lang="en-US" dirty="0"/>
              <a:t>Do not change this.</a:t>
            </a:r>
          </a:p>
          <a:p>
            <a:r>
              <a:rPr lang="en-US" b="1" dirty="0" smtClean="0"/>
              <a:t>Enter </a:t>
            </a:r>
            <a:r>
              <a:rPr lang="en-US" b="1" dirty="0"/>
              <a:t>PIT Date PLUS 1 Day:  </a:t>
            </a:r>
            <a:r>
              <a:rPr lang="en-US" dirty="0"/>
              <a:t>Enter the </a:t>
            </a:r>
            <a:r>
              <a:rPr lang="en-US" dirty="0" smtClean="0"/>
              <a:t>last Thursday of the month</a:t>
            </a:r>
            <a:endParaRPr lang="en-US" dirty="0"/>
          </a:p>
          <a:p>
            <a:r>
              <a:rPr lang="en-US" b="1" dirty="0" smtClean="0"/>
              <a:t>Enter Start Date:  </a:t>
            </a:r>
            <a:r>
              <a:rPr lang="en-US" dirty="0" smtClean="0"/>
              <a:t>Enter the first day of the month</a:t>
            </a:r>
            <a:endParaRPr lang="en-US" b="1" dirty="0" smtClean="0"/>
          </a:p>
          <a:p>
            <a:r>
              <a:rPr lang="en-US" b="1" dirty="0" smtClean="0"/>
              <a:t>Enter End Date PLUS 1 Day:  </a:t>
            </a:r>
            <a:r>
              <a:rPr lang="en-US" dirty="0" smtClean="0"/>
              <a:t>Enter the first day of the next month</a:t>
            </a:r>
            <a:endParaRPr lang="en-US" b="1" dirty="0" smtClean="0"/>
          </a:p>
          <a:p>
            <a:r>
              <a:rPr lang="en-US" b="1" dirty="0" smtClean="0"/>
              <a:t>Select Rental Assistance Service Code:  </a:t>
            </a:r>
            <a:r>
              <a:rPr lang="en-US" dirty="0" smtClean="0"/>
              <a:t>preselected – Do not change this.</a:t>
            </a:r>
            <a:endParaRPr lang="en-US" dirty="0"/>
          </a:p>
          <a:p>
            <a:pPr marL="0" indent="0">
              <a:buNone/>
            </a:pPr>
            <a:endParaRPr lang="en-US" dirty="0"/>
          </a:p>
        </p:txBody>
      </p:sp>
    </p:spTree>
    <p:extLst>
      <p:ext uri="{BB962C8B-B14F-4D97-AF65-F5344CB8AC3E}">
        <p14:creationId xmlns:p14="http://schemas.microsoft.com/office/powerpoint/2010/main" val="380624594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254016"/>
          </a:xfrm>
        </p:spPr>
        <p:txBody>
          <a:bodyPr>
            <a:normAutofit/>
          </a:bodyPr>
          <a:lstStyle/>
          <a:p>
            <a:r>
              <a:rPr lang="en-US" sz="5000" dirty="0" smtClean="0"/>
              <a:t>Rapid rehousing Specific </a:t>
            </a:r>
            <a:endParaRPr lang="en-US" sz="5000" dirty="0"/>
          </a:p>
        </p:txBody>
      </p:sp>
      <p:sp>
        <p:nvSpPr>
          <p:cNvPr id="3" name="Content Placeholder 2"/>
          <p:cNvSpPr>
            <a:spLocks noGrp="1"/>
          </p:cNvSpPr>
          <p:nvPr>
            <p:ph idx="1"/>
          </p:nvPr>
        </p:nvSpPr>
        <p:spPr>
          <a:xfrm>
            <a:off x="1069848" y="1738648"/>
            <a:ext cx="10058400" cy="4726546"/>
          </a:xfrm>
        </p:spPr>
        <p:txBody>
          <a:bodyPr/>
          <a:lstStyle/>
          <a:p>
            <a:r>
              <a:rPr lang="en-US" dirty="0" smtClean="0"/>
              <a:t>The only people that are going to show up on the 0628 HIC Supplement report are those people that were enrolled &amp; rent was paid for during the month.</a:t>
            </a:r>
          </a:p>
          <a:p>
            <a:pPr lvl="1"/>
            <a:r>
              <a:rPr lang="en-US" dirty="0" smtClean="0"/>
              <a:t>If there is a client that you only provided case management to but no rent, they </a:t>
            </a:r>
            <a:r>
              <a:rPr lang="en-US" b="1" u="sng" dirty="0" smtClean="0"/>
              <a:t>will not </a:t>
            </a:r>
            <a:r>
              <a:rPr lang="en-US" dirty="0" smtClean="0"/>
              <a:t>show up.</a:t>
            </a:r>
          </a:p>
          <a:p>
            <a:pPr lvl="1"/>
            <a:r>
              <a:rPr lang="en-US" dirty="0" smtClean="0"/>
              <a:t>If there is a client that is enrolled in Rapid Re-housing but staying in shelter, they will be recorded in the Emergency Shelter section.</a:t>
            </a:r>
          </a:p>
          <a:p>
            <a:pPr lvl="1"/>
            <a:r>
              <a:rPr lang="en-US" dirty="0" smtClean="0"/>
              <a:t>If there is a client that is enrolled in Rapid Re-housing but staying in his/her car and were counted in the overnight street count, they will be recorded in the Unsheltered section.</a:t>
            </a:r>
          </a:p>
          <a:p>
            <a:pPr marL="274320" lvl="1" indent="0">
              <a:buNone/>
            </a:pPr>
            <a:endParaRPr lang="en-US" dirty="0" smtClean="0"/>
          </a:p>
          <a:p>
            <a:r>
              <a:rPr lang="en-US" dirty="0" smtClean="0"/>
              <a:t>For the HIC, rapid re-housing beds and units are equivalent to the number of beds and units occupied by participants on the night of the count.  </a:t>
            </a:r>
          </a:p>
          <a:p>
            <a:pPr lvl="1"/>
            <a:r>
              <a:rPr lang="en-US" dirty="0" smtClean="0"/>
              <a:t>For example, a program had 10 people in families (5 households) enrolled and in units they are paying rent on during the Point-in-Time count.  On the chart, the agency would record that they have 10 family beds </a:t>
            </a:r>
            <a:r>
              <a:rPr lang="en-US" i="1" dirty="0" smtClean="0">
                <a:solidFill>
                  <a:srgbClr val="0070C0"/>
                </a:solidFill>
              </a:rPr>
              <a:t>(Column J) </a:t>
            </a:r>
            <a:r>
              <a:rPr lang="en-US" dirty="0" smtClean="0"/>
              <a:t>and 5 family units </a:t>
            </a:r>
            <a:r>
              <a:rPr lang="en-US" i="1" dirty="0" smtClean="0">
                <a:solidFill>
                  <a:srgbClr val="0070C0"/>
                </a:solidFill>
              </a:rPr>
              <a:t>(Column K).</a:t>
            </a:r>
            <a:endParaRPr lang="en-US" i="1" dirty="0">
              <a:solidFill>
                <a:srgbClr val="0070C0"/>
              </a:solidFill>
            </a:endParaRPr>
          </a:p>
        </p:txBody>
      </p:sp>
    </p:spTree>
    <p:extLst>
      <p:ext uri="{BB962C8B-B14F-4D97-AF65-F5344CB8AC3E}">
        <p14:creationId xmlns:p14="http://schemas.microsoft.com/office/powerpoint/2010/main" val="177363714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57802"/>
          </a:xfrm>
        </p:spPr>
        <p:txBody>
          <a:bodyPr>
            <a:normAutofit fontScale="90000"/>
          </a:bodyPr>
          <a:lstStyle/>
          <a:p>
            <a:r>
              <a:rPr lang="en-US" sz="5000" dirty="0"/>
              <a:t>How to read the </a:t>
            </a:r>
            <a:r>
              <a:rPr lang="en-US" sz="5000" dirty="0" smtClean="0"/>
              <a:t>0628 HIC Supplement report</a:t>
            </a:r>
            <a:endParaRPr lang="en-US" sz="5000" dirty="0"/>
          </a:p>
        </p:txBody>
      </p:sp>
      <p:sp>
        <p:nvSpPr>
          <p:cNvPr id="3" name="Content Placeholder 2"/>
          <p:cNvSpPr>
            <a:spLocks noGrp="1"/>
          </p:cNvSpPr>
          <p:nvPr>
            <p:ph idx="1"/>
          </p:nvPr>
        </p:nvSpPr>
        <p:spPr>
          <a:xfrm>
            <a:off x="1069848" y="1584101"/>
            <a:ext cx="10058400" cy="5048519"/>
          </a:xfrm>
        </p:spPr>
        <p:txBody>
          <a:bodyPr>
            <a:normAutofit lnSpcReduction="10000"/>
          </a:bodyPr>
          <a:lstStyle/>
          <a:p>
            <a:r>
              <a:rPr lang="en-US" b="1" dirty="0"/>
              <a:t>Tab A – </a:t>
            </a:r>
            <a:r>
              <a:rPr lang="en-US" b="1" dirty="0" smtClean="0"/>
              <a:t>HIC Client Count</a:t>
            </a:r>
            <a:endParaRPr lang="en-US" b="1" dirty="0"/>
          </a:p>
          <a:p>
            <a:pPr lvl="1"/>
            <a:endParaRPr lang="en-US" dirty="0" smtClean="0"/>
          </a:p>
          <a:p>
            <a:pPr lvl="1"/>
            <a:r>
              <a:rPr lang="en-US" dirty="0" smtClean="0"/>
              <a:t>Breakdown </a:t>
            </a:r>
            <a:r>
              <a:rPr lang="en-US" dirty="0"/>
              <a:t>by household </a:t>
            </a:r>
            <a:r>
              <a:rPr lang="en-US" dirty="0" smtClean="0"/>
              <a:t>types – number of households and number of clients:</a:t>
            </a:r>
            <a:r>
              <a:rPr lang="en-US" dirty="0"/>
              <a:t>	</a:t>
            </a:r>
          </a:p>
          <a:p>
            <a:pPr lvl="2"/>
            <a:r>
              <a:rPr lang="en-US" dirty="0"/>
              <a:t>Families (persons in household with at least 1 adult and 1 child)</a:t>
            </a:r>
          </a:p>
          <a:p>
            <a:pPr lvl="2"/>
            <a:r>
              <a:rPr lang="en-US" dirty="0"/>
              <a:t>Singles (persons in household without children)</a:t>
            </a:r>
          </a:p>
          <a:p>
            <a:pPr lvl="2"/>
            <a:r>
              <a:rPr lang="en-US" dirty="0"/>
              <a:t>Child Only (persons in households with only children)</a:t>
            </a:r>
          </a:p>
          <a:p>
            <a:pPr lvl="1"/>
            <a:r>
              <a:rPr lang="en-US" dirty="0"/>
              <a:t>Breakdown by provider type:</a:t>
            </a:r>
          </a:p>
          <a:p>
            <a:pPr lvl="2"/>
            <a:r>
              <a:rPr lang="en-US" dirty="0" smtClean="0"/>
              <a:t>Permanent Supportive Housing (PSH)</a:t>
            </a:r>
            <a:endParaRPr lang="en-US" dirty="0"/>
          </a:p>
          <a:p>
            <a:pPr lvl="2"/>
            <a:r>
              <a:rPr lang="en-US" dirty="0" smtClean="0"/>
              <a:t>Rapid Re-housing (RRH)</a:t>
            </a:r>
            <a:endParaRPr lang="en-US" dirty="0"/>
          </a:p>
          <a:p>
            <a:pPr lvl="1"/>
            <a:r>
              <a:rPr lang="en-US" dirty="0"/>
              <a:t>Totals – should match Housing Inventory Chart (HIC)</a:t>
            </a:r>
          </a:p>
          <a:p>
            <a:pPr lvl="2"/>
            <a:r>
              <a:rPr lang="en-US" dirty="0"/>
              <a:t>By Household Type:</a:t>
            </a:r>
          </a:p>
          <a:p>
            <a:pPr lvl="3"/>
            <a:r>
              <a:rPr lang="en-US" dirty="0"/>
              <a:t>Number of Persons (adult &amp; children) – </a:t>
            </a:r>
            <a:r>
              <a:rPr lang="en-US" i="1" dirty="0">
                <a:solidFill>
                  <a:srgbClr val="0070C0"/>
                </a:solidFill>
              </a:rPr>
              <a:t>Column AD</a:t>
            </a:r>
          </a:p>
          <a:p>
            <a:pPr lvl="3"/>
            <a:r>
              <a:rPr lang="en-US" dirty="0"/>
              <a:t>Number of Persons (adults) – </a:t>
            </a:r>
            <a:r>
              <a:rPr lang="en-US" i="1" dirty="0">
                <a:solidFill>
                  <a:srgbClr val="0070C0"/>
                </a:solidFill>
              </a:rPr>
              <a:t>Column AC</a:t>
            </a:r>
          </a:p>
          <a:p>
            <a:pPr lvl="3"/>
            <a:r>
              <a:rPr lang="en-US" dirty="0"/>
              <a:t>Number of one-child household and number of children in multi-child household – </a:t>
            </a:r>
            <a:r>
              <a:rPr lang="en-US" i="1" dirty="0">
                <a:solidFill>
                  <a:srgbClr val="0070C0"/>
                </a:solidFill>
              </a:rPr>
              <a:t>Column AB</a:t>
            </a:r>
          </a:p>
          <a:p>
            <a:pPr lvl="2"/>
            <a:r>
              <a:rPr lang="en-US" dirty="0"/>
              <a:t>By Provider Type:</a:t>
            </a:r>
          </a:p>
          <a:p>
            <a:pPr lvl="3"/>
            <a:r>
              <a:rPr lang="en-US" dirty="0" smtClean="0"/>
              <a:t>Permanent Supportive Housing (PSH) total </a:t>
            </a:r>
            <a:r>
              <a:rPr lang="en-US" dirty="0"/>
              <a:t>persons counted in Point-in-Time (PIT) count – </a:t>
            </a:r>
            <a:r>
              <a:rPr lang="en-US" i="1" dirty="0">
                <a:solidFill>
                  <a:srgbClr val="0070C0"/>
                </a:solidFill>
              </a:rPr>
              <a:t>Column AA</a:t>
            </a:r>
          </a:p>
          <a:p>
            <a:pPr lvl="3"/>
            <a:r>
              <a:rPr lang="en-US" dirty="0" smtClean="0"/>
              <a:t>Rapid Re-housing (RRH): total persons counted in Point-in-Time (PIT) count – </a:t>
            </a:r>
            <a:r>
              <a:rPr lang="en-US" i="1" dirty="0" smtClean="0">
                <a:solidFill>
                  <a:srgbClr val="0070C0"/>
                </a:solidFill>
              </a:rPr>
              <a:t>Column AA</a:t>
            </a:r>
          </a:p>
          <a:p>
            <a:endParaRPr lang="en-US" dirty="0"/>
          </a:p>
        </p:txBody>
      </p:sp>
    </p:spTree>
    <p:extLst>
      <p:ext uri="{BB962C8B-B14F-4D97-AF65-F5344CB8AC3E}">
        <p14:creationId xmlns:p14="http://schemas.microsoft.com/office/powerpoint/2010/main" val="3425797887"/>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53792"/>
            <a:ext cx="10058400" cy="5782614"/>
          </a:xfrm>
        </p:spPr>
        <p:txBody>
          <a:bodyPr>
            <a:normAutofit/>
          </a:bodyPr>
          <a:lstStyle/>
          <a:p>
            <a:r>
              <a:rPr lang="en-US" b="1" dirty="0"/>
              <a:t>Tab B – </a:t>
            </a:r>
            <a:r>
              <a:rPr lang="en-US" b="1" dirty="0" smtClean="0"/>
              <a:t>Populations</a:t>
            </a:r>
            <a:endParaRPr lang="en-US" b="1" dirty="0"/>
          </a:p>
          <a:p>
            <a:pPr lvl="1"/>
            <a:r>
              <a:rPr lang="en-US" dirty="0"/>
              <a:t>Breakdown by provider </a:t>
            </a:r>
            <a:r>
              <a:rPr lang="en-US" dirty="0" smtClean="0"/>
              <a:t>type &amp; household type</a:t>
            </a:r>
            <a:endParaRPr lang="en-US" dirty="0"/>
          </a:p>
          <a:p>
            <a:pPr marL="274320" lvl="1" indent="0">
              <a:buNone/>
            </a:pPr>
            <a:endParaRPr lang="en-US" dirty="0"/>
          </a:p>
          <a:p>
            <a:r>
              <a:rPr lang="en-US" b="1" dirty="0"/>
              <a:t>Tab C – </a:t>
            </a:r>
            <a:r>
              <a:rPr lang="en-US" b="1" dirty="0" smtClean="0"/>
              <a:t>Subpopulations</a:t>
            </a:r>
          </a:p>
          <a:p>
            <a:pPr lvl="1"/>
            <a:r>
              <a:rPr lang="en-US" dirty="0" smtClean="0"/>
              <a:t>Breakdown by provider type</a:t>
            </a:r>
          </a:p>
          <a:p>
            <a:pPr marL="274320" lvl="1" indent="0">
              <a:buNone/>
            </a:pPr>
            <a:endParaRPr lang="en-US" dirty="0" smtClean="0"/>
          </a:p>
          <a:p>
            <a:r>
              <a:rPr lang="en-US" b="1" dirty="0" smtClean="0"/>
              <a:t>Tab D - Client </a:t>
            </a:r>
            <a:r>
              <a:rPr lang="en-US" b="1" dirty="0"/>
              <a:t>Detail</a:t>
            </a:r>
          </a:p>
          <a:p>
            <a:pPr lvl="1"/>
            <a:r>
              <a:rPr lang="en-US" dirty="0"/>
              <a:t>What clients and what information was pulled into this report?</a:t>
            </a:r>
          </a:p>
          <a:p>
            <a:pPr marL="274320" lvl="1" indent="0">
              <a:buNone/>
            </a:pPr>
            <a:endParaRPr lang="en-US" dirty="0"/>
          </a:p>
          <a:p>
            <a:r>
              <a:rPr lang="en-US" b="1" dirty="0"/>
              <a:t>Tab </a:t>
            </a:r>
            <a:r>
              <a:rPr lang="en-US" b="1" dirty="0" smtClean="0"/>
              <a:t>E </a:t>
            </a:r>
            <a:r>
              <a:rPr lang="en-US" b="1" dirty="0"/>
              <a:t>– Disability Detail</a:t>
            </a:r>
          </a:p>
          <a:p>
            <a:pPr lvl="1"/>
            <a:r>
              <a:rPr lang="en-US" dirty="0"/>
              <a:t>What clients and what information was pulled into this report?</a:t>
            </a:r>
          </a:p>
          <a:p>
            <a:pPr marL="274320" lvl="1" indent="0">
              <a:buNone/>
            </a:pPr>
            <a:endParaRPr lang="en-US" dirty="0"/>
          </a:p>
          <a:p>
            <a:r>
              <a:rPr lang="en-US" b="1" dirty="0" smtClean="0"/>
              <a:t>Tab F - Additional </a:t>
            </a:r>
            <a:r>
              <a:rPr lang="en-US" b="1" dirty="0"/>
              <a:t>Information</a:t>
            </a:r>
          </a:p>
          <a:p>
            <a:pPr lvl="1"/>
            <a:r>
              <a:rPr lang="en-US" dirty="0"/>
              <a:t>What programs were pulled in to this report?</a:t>
            </a:r>
          </a:p>
          <a:p>
            <a:pPr lvl="1"/>
            <a:r>
              <a:rPr lang="en-US" dirty="0"/>
              <a:t>How many clients were counted for each provider?</a:t>
            </a:r>
          </a:p>
          <a:p>
            <a:pPr marL="0" indent="0">
              <a:buNone/>
            </a:pPr>
            <a:endParaRPr lang="en-US" dirty="0"/>
          </a:p>
        </p:txBody>
      </p:sp>
    </p:spTree>
    <p:extLst>
      <p:ext uri="{BB962C8B-B14F-4D97-AF65-F5344CB8AC3E}">
        <p14:creationId xmlns:p14="http://schemas.microsoft.com/office/powerpoint/2010/main" val="39764135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228257"/>
          </a:xfrm>
        </p:spPr>
        <p:txBody>
          <a:bodyPr>
            <a:noAutofit/>
          </a:bodyPr>
          <a:lstStyle/>
          <a:p>
            <a:r>
              <a:rPr lang="en-US" sz="4000" dirty="0" smtClean="0"/>
              <a:t>What kind of programs </a:t>
            </a:r>
            <a:r>
              <a:rPr lang="en-US" sz="4000" u="sng" dirty="0" smtClean="0"/>
              <a:t>do not </a:t>
            </a:r>
            <a:r>
              <a:rPr lang="en-US" sz="4000" dirty="0" smtClean="0"/>
              <a:t>go on the chart?</a:t>
            </a:r>
            <a:endParaRPr lang="en-US" sz="4000" dirty="0"/>
          </a:p>
        </p:txBody>
      </p:sp>
      <p:sp>
        <p:nvSpPr>
          <p:cNvPr id="3" name="Content Placeholder 2"/>
          <p:cNvSpPr>
            <a:spLocks noGrp="1"/>
          </p:cNvSpPr>
          <p:nvPr>
            <p:ph idx="1"/>
          </p:nvPr>
        </p:nvSpPr>
        <p:spPr>
          <a:xfrm>
            <a:off x="1069848" y="1815921"/>
            <a:ext cx="10058400" cy="4624326"/>
          </a:xfrm>
        </p:spPr>
        <p:txBody>
          <a:bodyPr>
            <a:normAutofit lnSpcReduction="10000"/>
          </a:bodyPr>
          <a:lstStyle/>
          <a:p>
            <a:r>
              <a:rPr lang="en-US" dirty="0" smtClean="0"/>
              <a:t>Tenant Based Rental Assistance (TBRA)</a:t>
            </a:r>
          </a:p>
          <a:p>
            <a:r>
              <a:rPr lang="en-US" dirty="0" smtClean="0"/>
              <a:t>Group Homes</a:t>
            </a:r>
          </a:p>
          <a:p>
            <a:r>
              <a:rPr lang="en-US" dirty="0" smtClean="0"/>
              <a:t>Substance Abuse Treatment Facility or Detox Center (unless they have specific beds funded for homeless)</a:t>
            </a:r>
          </a:p>
          <a:p>
            <a:r>
              <a:rPr lang="en-US" dirty="0" smtClean="0"/>
              <a:t>Youth shelters for Wards of the State or other Court Ordered Wards</a:t>
            </a:r>
          </a:p>
          <a:p>
            <a:r>
              <a:rPr lang="en-US" dirty="0" smtClean="0"/>
              <a:t>Project-based public housing, unless the housing has been exclusively dedicated to serving homeless persons</a:t>
            </a:r>
          </a:p>
          <a:p>
            <a:r>
              <a:rPr lang="en-US" dirty="0" smtClean="0"/>
              <a:t>Medical facilities such as hospitals, psychiatric facilities, or nursing homes</a:t>
            </a:r>
          </a:p>
          <a:p>
            <a:r>
              <a:rPr lang="en-US" dirty="0" smtClean="0"/>
              <a:t>Juvenile detention centers or any other type of jail or prison</a:t>
            </a:r>
          </a:p>
          <a:p>
            <a:r>
              <a:rPr lang="en-US" dirty="0" smtClean="0"/>
              <a:t>HOPWA Rental Assistance programs</a:t>
            </a:r>
          </a:p>
          <a:p>
            <a:r>
              <a:rPr lang="en-US" dirty="0" smtClean="0"/>
              <a:t>Non-Residential Programs</a:t>
            </a:r>
          </a:p>
          <a:p>
            <a:r>
              <a:rPr lang="en-US" dirty="0" smtClean="0"/>
              <a:t>Programs that have already closed prior to the Point-in-Time count</a:t>
            </a:r>
            <a:endParaRPr lang="en-US" dirty="0"/>
          </a:p>
        </p:txBody>
      </p:sp>
      <p:pic>
        <p:nvPicPr>
          <p:cNvPr id="4" name="Picture 3" descr="C:\Documents and Settings\IHCDA Employee\Local Settings\Temporary Internet Files\Content.IE5\JP8RF7WE\MCj04325460000[1].png"/>
          <p:cNvPicPr/>
          <p:nvPr/>
        </p:nvPicPr>
        <p:blipFill>
          <a:blip r:embed="rId2" cstate="print"/>
          <a:srcRect/>
          <a:stretch>
            <a:fillRect/>
          </a:stretch>
        </p:blipFill>
        <p:spPr bwMode="auto">
          <a:xfrm>
            <a:off x="9638581" y="5092460"/>
            <a:ext cx="1347787" cy="1347787"/>
          </a:xfrm>
          <a:prstGeom prst="rect">
            <a:avLst/>
          </a:prstGeom>
          <a:noFill/>
          <a:ln w="9525">
            <a:noFill/>
            <a:miter lim="800000"/>
            <a:headEnd/>
            <a:tailEnd/>
          </a:ln>
        </p:spPr>
      </p:pic>
    </p:spTree>
    <p:extLst>
      <p:ext uri="{BB962C8B-B14F-4D97-AF65-F5344CB8AC3E}">
        <p14:creationId xmlns:p14="http://schemas.microsoft.com/office/powerpoint/2010/main" val="1829721660"/>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099469"/>
          </a:xfrm>
        </p:spPr>
        <p:txBody>
          <a:bodyPr>
            <a:normAutofit fontScale="90000"/>
          </a:bodyPr>
          <a:lstStyle/>
          <a:p>
            <a:r>
              <a:rPr lang="en-US" sz="5000" dirty="0" smtClean="0"/>
              <a:t>Service Point (WISP) vs. Non-WISP Providers</a:t>
            </a:r>
            <a:endParaRPr lang="en-US" sz="5000" dirty="0"/>
          </a:p>
        </p:txBody>
      </p:sp>
      <p:sp>
        <p:nvSpPr>
          <p:cNvPr id="3" name="Content Placeholder 2"/>
          <p:cNvSpPr>
            <a:spLocks noGrp="1"/>
          </p:cNvSpPr>
          <p:nvPr>
            <p:ph idx="1"/>
          </p:nvPr>
        </p:nvSpPr>
        <p:spPr/>
        <p:txBody>
          <a:bodyPr/>
          <a:lstStyle/>
          <a:p>
            <a:r>
              <a:rPr lang="en-US" dirty="0" smtClean="0"/>
              <a:t>If you are a provider that reports in Service Point:</a:t>
            </a:r>
          </a:p>
          <a:p>
            <a:pPr lvl="1"/>
            <a:r>
              <a:rPr lang="en-US" dirty="0" smtClean="0"/>
              <a:t>You must complete every column on the HIC.  </a:t>
            </a:r>
            <a:r>
              <a:rPr lang="en-US" i="1" dirty="0" smtClean="0">
                <a:solidFill>
                  <a:srgbClr val="0070C0"/>
                </a:solidFill>
              </a:rPr>
              <a:t>(Column A – Z)</a:t>
            </a:r>
          </a:p>
          <a:p>
            <a:pPr marL="274320" lvl="1" indent="0">
              <a:buNone/>
            </a:pPr>
            <a:endParaRPr lang="en-US" dirty="0" smtClean="0"/>
          </a:p>
          <a:p>
            <a:r>
              <a:rPr lang="en-US" dirty="0" smtClean="0"/>
              <a:t>If you are not a provider that reports in Service Point:</a:t>
            </a:r>
          </a:p>
          <a:p>
            <a:pPr lvl="1"/>
            <a:r>
              <a:rPr lang="en-US" dirty="0" smtClean="0"/>
              <a:t>You must complete </a:t>
            </a:r>
            <a:r>
              <a:rPr lang="en-US" i="1" dirty="0" smtClean="0">
                <a:solidFill>
                  <a:srgbClr val="0070C0"/>
                </a:solidFill>
              </a:rPr>
              <a:t>Columns A-B, E-N, U, W-Z.</a:t>
            </a:r>
          </a:p>
          <a:p>
            <a:pPr lvl="1"/>
            <a:r>
              <a:rPr lang="en-US" dirty="0" smtClean="0"/>
              <a:t>There should be nothing written in </a:t>
            </a:r>
            <a:r>
              <a:rPr lang="en-US" i="1" dirty="0" smtClean="0">
                <a:solidFill>
                  <a:srgbClr val="0070C0"/>
                </a:solidFill>
              </a:rPr>
              <a:t>Columns C-D, O-T, V, or Z.</a:t>
            </a:r>
            <a:endParaRPr lang="en-US" i="1" dirty="0">
              <a:solidFill>
                <a:srgbClr val="0070C0"/>
              </a:solidFill>
            </a:endParaRPr>
          </a:p>
        </p:txBody>
      </p:sp>
    </p:spTree>
    <p:extLst>
      <p:ext uri="{BB962C8B-B14F-4D97-AF65-F5344CB8AC3E}">
        <p14:creationId xmlns:p14="http://schemas.microsoft.com/office/powerpoint/2010/main" val="378503578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67650"/>
          </a:xfrm>
        </p:spPr>
        <p:txBody>
          <a:bodyPr>
            <a:normAutofit/>
          </a:bodyPr>
          <a:lstStyle/>
          <a:p>
            <a:r>
              <a:rPr lang="en-US" sz="5000" dirty="0" smtClean="0"/>
              <a:t>Non-WISP PIT FORM</a:t>
            </a:r>
            <a:endParaRPr lang="en-US" sz="5000" dirty="0"/>
          </a:p>
        </p:txBody>
      </p:sp>
      <p:sp>
        <p:nvSpPr>
          <p:cNvPr id="3" name="Content Placeholder 2"/>
          <p:cNvSpPr>
            <a:spLocks noGrp="1"/>
          </p:cNvSpPr>
          <p:nvPr>
            <p:ph idx="1"/>
          </p:nvPr>
        </p:nvSpPr>
        <p:spPr>
          <a:xfrm>
            <a:off x="1069848" y="1712890"/>
            <a:ext cx="10058400" cy="4459310"/>
          </a:xfrm>
        </p:spPr>
        <p:txBody>
          <a:bodyPr/>
          <a:lstStyle/>
          <a:p>
            <a:r>
              <a:rPr lang="en-US" dirty="0" smtClean="0"/>
              <a:t>The Non-WISP PIT form is created for providers that do not use Service Point. </a:t>
            </a:r>
          </a:p>
          <a:p>
            <a:pPr marL="0" indent="0">
              <a:buNone/>
            </a:pPr>
            <a:endParaRPr lang="en-US" dirty="0" smtClean="0"/>
          </a:p>
          <a:p>
            <a:r>
              <a:rPr lang="en-US" dirty="0" smtClean="0"/>
              <a:t>The form collects demographic and subpopulation information for each of the required household types:  </a:t>
            </a:r>
          </a:p>
          <a:p>
            <a:pPr lvl="1"/>
            <a:r>
              <a:rPr lang="en-US" dirty="0" smtClean="0"/>
              <a:t>households with children, </a:t>
            </a:r>
          </a:p>
          <a:p>
            <a:pPr lvl="1"/>
            <a:r>
              <a:rPr lang="en-US" dirty="0" smtClean="0"/>
              <a:t>households without children, and </a:t>
            </a:r>
          </a:p>
          <a:p>
            <a:pPr lvl="1"/>
            <a:r>
              <a:rPr lang="en-US" dirty="0" smtClean="0"/>
              <a:t>children-only households.</a:t>
            </a:r>
          </a:p>
          <a:p>
            <a:pPr marL="274320" lvl="1" indent="0">
              <a:buNone/>
            </a:pPr>
            <a:endParaRPr lang="en-US" dirty="0" smtClean="0"/>
          </a:p>
          <a:p>
            <a:r>
              <a:rPr lang="en-US" dirty="0" smtClean="0"/>
              <a:t>In addition, there are two different sub-sets of information:  veterans and youth (parenting youth and unaccompanied youth).</a:t>
            </a:r>
          </a:p>
        </p:txBody>
      </p:sp>
    </p:spTree>
    <p:extLst>
      <p:ext uri="{BB962C8B-B14F-4D97-AF65-F5344CB8AC3E}">
        <p14:creationId xmlns:p14="http://schemas.microsoft.com/office/powerpoint/2010/main" val="1625856070"/>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02276"/>
            <a:ext cx="10058400" cy="5669924"/>
          </a:xfrm>
        </p:spPr>
        <p:txBody>
          <a:bodyPr>
            <a:normAutofit fontScale="92500" lnSpcReduction="10000"/>
          </a:bodyPr>
          <a:lstStyle/>
          <a:p>
            <a:r>
              <a:rPr lang="en-US" dirty="0"/>
              <a:t>Each Continuum of Care (COC) has </a:t>
            </a:r>
            <a:r>
              <a:rPr lang="en-US" dirty="0" smtClean="0"/>
              <a:t>4 </a:t>
            </a:r>
            <a:r>
              <a:rPr lang="en-US" dirty="0"/>
              <a:t>tabs they need to </a:t>
            </a:r>
            <a:r>
              <a:rPr lang="en-US" dirty="0" smtClean="0"/>
              <a:t>complete:</a:t>
            </a:r>
            <a:endParaRPr lang="en-US" dirty="0"/>
          </a:p>
          <a:p>
            <a:pPr lvl="1"/>
            <a:r>
              <a:rPr lang="en-US" dirty="0" smtClean="0"/>
              <a:t>Information only</a:t>
            </a:r>
          </a:p>
          <a:p>
            <a:pPr lvl="1"/>
            <a:r>
              <a:rPr lang="en-US" dirty="0" smtClean="0"/>
              <a:t>HH with kids</a:t>
            </a:r>
            <a:endParaRPr lang="en-US" dirty="0"/>
          </a:p>
          <a:p>
            <a:pPr lvl="1"/>
            <a:r>
              <a:rPr lang="en-US" dirty="0" smtClean="0"/>
              <a:t>HH w/out kids</a:t>
            </a:r>
            <a:endParaRPr lang="en-US" dirty="0"/>
          </a:p>
          <a:p>
            <a:pPr lvl="1"/>
            <a:r>
              <a:rPr lang="en-US" dirty="0" smtClean="0"/>
              <a:t>HH only kids</a:t>
            </a:r>
          </a:p>
          <a:p>
            <a:pPr marL="274320" lvl="1" indent="0">
              <a:buNone/>
            </a:pPr>
            <a:endParaRPr lang="en-US" dirty="0"/>
          </a:p>
          <a:p>
            <a:r>
              <a:rPr lang="en-US" dirty="0" smtClean="0"/>
              <a:t>Each tab has specific sections:</a:t>
            </a:r>
          </a:p>
          <a:p>
            <a:pPr lvl="1"/>
            <a:r>
              <a:rPr lang="en-US" dirty="0" smtClean="0"/>
              <a:t>HH with kids has 2 sub-sections:  veterans and parenting youth (18-24). </a:t>
            </a:r>
          </a:p>
          <a:p>
            <a:pPr lvl="1"/>
            <a:r>
              <a:rPr lang="en-US" dirty="0" smtClean="0"/>
              <a:t>HH w/out kids has 2 sub-sections:  veterans and </a:t>
            </a:r>
            <a:r>
              <a:rPr lang="en-US" smtClean="0"/>
              <a:t>young adults </a:t>
            </a:r>
            <a:r>
              <a:rPr lang="en-US" dirty="0" smtClean="0"/>
              <a:t>(18-24).</a:t>
            </a:r>
          </a:p>
          <a:p>
            <a:pPr lvl="1"/>
            <a:r>
              <a:rPr lang="en-US" dirty="0" smtClean="0"/>
              <a:t>HH only kids has just one section:  all youth (under 18). </a:t>
            </a:r>
          </a:p>
          <a:p>
            <a:pPr lvl="1"/>
            <a:endParaRPr lang="en-US" dirty="0" smtClean="0"/>
          </a:p>
          <a:p>
            <a:r>
              <a:rPr lang="en-US" dirty="0" smtClean="0"/>
              <a:t>Each section has specific components that have to be completed for each provider type (ES, TH, Unsheltered):</a:t>
            </a:r>
          </a:p>
          <a:p>
            <a:pPr lvl="1"/>
            <a:r>
              <a:rPr lang="en-US" dirty="0" smtClean="0"/>
              <a:t>Total Number of HH, Total Number of People, and Number of People in certain age breakdowns (under 18, 18-24, and over 24).</a:t>
            </a:r>
          </a:p>
          <a:p>
            <a:pPr lvl="1"/>
            <a:r>
              <a:rPr lang="en-US" dirty="0" smtClean="0"/>
              <a:t>Gender (adults and children)</a:t>
            </a:r>
          </a:p>
          <a:p>
            <a:pPr lvl="1"/>
            <a:r>
              <a:rPr lang="en-US" dirty="0" smtClean="0"/>
              <a:t>Ethnicity (adults and children)</a:t>
            </a:r>
          </a:p>
          <a:p>
            <a:pPr lvl="1"/>
            <a:r>
              <a:rPr lang="en-US" dirty="0" smtClean="0"/>
              <a:t>Race (adults and children)</a:t>
            </a:r>
          </a:p>
          <a:p>
            <a:pPr lvl="1"/>
            <a:r>
              <a:rPr lang="en-US" dirty="0" smtClean="0"/>
              <a:t>Homeless Subpopulations (adults only)</a:t>
            </a:r>
            <a:endParaRPr lang="en-US" dirty="0"/>
          </a:p>
        </p:txBody>
      </p:sp>
    </p:spTree>
    <p:extLst>
      <p:ext uri="{BB962C8B-B14F-4D97-AF65-F5344CB8AC3E}">
        <p14:creationId xmlns:p14="http://schemas.microsoft.com/office/powerpoint/2010/main" val="385245484"/>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605" y="201297"/>
            <a:ext cx="10058400" cy="970680"/>
          </a:xfrm>
        </p:spPr>
        <p:txBody>
          <a:bodyPr/>
          <a:lstStyle/>
          <a:p>
            <a:r>
              <a:rPr lang="en-US" dirty="0" smtClean="0"/>
              <a:t>New for 2015</a:t>
            </a:r>
            <a:endParaRPr lang="en-US" dirty="0"/>
          </a:p>
        </p:txBody>
      </p:sp>
      <p:sp>
        <p:nvSpPr>
          <p:cNvPr id="3" name="Content Placeholder 2"/>
          <p:cNvSpPr>
            <a:spLocks noGrp="1"/>
          </p:cNvSpPr>
          <p:nvPr>
            <p:ph idx="1"/>
          </p:nvPr>
        </p:nvSpPr>
        <p:spPr>
          <a:xfrm>
            <a:off x="463639" y="1365161"/>
            <a:ext cx="10911497" cy="5108791"/>
          </a:xfrm>
        </p:spPr>
        <p:txBody>
          <a:bodyPr>
            <a:normAutofit/>
          </a:bodyPr>
          <a:lstStyle/>
          <a:p>
            <a:r>
              <a:rPr lang="en-US" b="1" dirty="0" smtClean="0"/>
              <a:t>Point-in-Time Methodology</a:t>
            </a:r>
          </a:p>
          <a:p>
            <a:pPr lvl="1"/>
            <a:r>
              <a:rPr lang="en-US" dirty="0" smtClean="0"/>
              <a:t>Each HUD recognized COC (BOS, Milwaukee, Dane, and Racine) must have COC approved PIT methodology that covers HUD’s 14 standards.  This methodology focuses on “how” to conduct the PIT.  </a:t>
            </a:r>
          </a:p>
          <a:p>
            <a:pPr lvl="1"/>
            <a:r>
              <a:rPr lang="en-US" dirty="0" smtClean="0"/>
              <a:t>HUD released the PIT Methodology document in September 2014:</a:t>
            </a:r>
          </a:p>
          <a:p>
            <a:pPr lvl="2"/>
            <a:r>
              <a:rPr lang="en-US" dirty="0">
                <a:hlinkClick r:id="rId2"/>
              </a:rPr>
              <a:t>https://</a:t>
            </a:r>
            <a:r>
              <a:rPr lang="en-US" dirty="0" smtClean="0">
                <a:hlinkClick r:id="rId2"/>
              </a:rPr>
              <a:t>www.hudexchange.info/resources/documents/PIT-Count-Methodology-Guide.pdf</a:t>
            </a:r>
            <a:endParaRPr lang="en-US" dirty="0" smtClean="0"/>
          </a:p>
          <a:p>
            <a:pPr marL="548640" lvl="2" indent="0">
              <a:buNone/>
            </a:pPr>
            <a:endParaRPr lang="en-US" dirty="0" smtClean="0"/>
          </a:p>
          <a:p>
            <a:r>
              <a:rPr lang="en-US" b="1" dirty="0" smtClean="0"/>
              <a:t>Youth:  Parenting Youth and Unaccompanied Youth</a:t>
            </a:r>
          </a:p>
          <a:p>
            <a:pPr lvl="1"/>
            <a:r>
              <a:rPr lang="en-US" u="sng" dirty="0" smtClean="0"/>
              <a:t>Parenting youth </a:t>
            </a:r>
            <a:r>
              <a:rPr lang="en-US" dirty="0" smtClean="0"/>
              <a:t>are youth identified as the parent/legal guardian of one or more children who are present with or sleeping in the same place as that youth parent, where there is no person over the age of 24 in the household.</a:t>
            </a:r>
          </a:p>
          <a:p>
            <a:pPr lvl="1"/>
            <a:r>
              <a:rPr lang="en-US" u="sng" dirty="0" smtClean="0"/>
              <a:t>Unaccompanied youth </a:t>
            </a:r>
            <a:r>
              <a:rPr lang="en-US" dirty="0" smtClean="0"/>
              <a:t>are persons under 25 who are not presenting or sleeping in the same place as their parent or legal guardian, including:  single youth, youth couples, and groups of youth presenting as a household.</a:t>
            </a:r>
          </a:p>
          <a:p>
            <a:pPr lvl="1"/>
            <a:endParaRPr lang="en-US" dirty="0" smtClean="0"/>
          </a:p>
          <a:p>
            <a:pPr marL="548640" lvl="2" indent="0">
              <a:buNone/>
            </a:pPr>
            <a:endParaRPr lang="en-US" dirty="0"/>
          </a:p>
        </p:txBody>
      </p:sp>
    </p:spTree>
    <p:extLst>
      <p:ext uri="{BB962C8B-B14F-4D97-AF65-F5344CB8AC3E}">
        <p14:creationId xmlns:p14="http://schemas.microsoft.com/office/powerpoint/2010/main" val="36554790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53792"/>
            <a:ext cx="10058400" cy="5618408"/>
          </a:xfrm>
        </p:spPr>
        <p:txBody>
          <a:bodyPr/>
          <a:lstStyle/>
          <a:p>
            <a:r>
              <a:rPr lang="en-US" b="1" dirty="0"/>
              <a:t>Multiple Races</a:t>
            </a:r>
          </a:p>
          <a:p>
            <a:pPr lvl="1"/>
            <a:r>
              <a:rPr lang="en-US" dirty="0"/>
              <a:t>Persons counted under “multiple races” should also be counted in at least two other race categories.</a:t>
            </a:r>
          </a:p>
          <a:p>
            <a:endParaRPr lang="en-US" b="1" dirty="0" smtClean="0"/>
          </a:p>
          <a:p>
            <a:r>
              <a:rPr lang="en-US" b="1" dirty="0" smtClean="0"/>
              <a:t>Project </a:t>
            </a:r>
            <a:r>
              <a:rPr lang="en-US" b="1" dirty="0"/>
              <a:t>Address</a:t>
            </a:r>
          </a:p>
          <a:p>
            <a:pPr lvl="1"/>
            <a:r>
              <a:rPr lang="en-US" dirty="0"/>
              <a:t>Projects in WISP must update their project address.  Projects not in WISP must document their project address on the Non-WISP form.</a:t>
            </a:r>
          </a:p>
          <a:p>
            <a:pPr lvl="2"/>
            <a:r>
              <a:rPr lang="en-US" dirty="0"/>
              <a:t>The address includes: street address, city, state, and zip code.</a:t>
            </a:r>
          </a:p>
          <a:p>
            <a:pPr lvl="1"/>
            <a:r>
              <a:rPr lang="en-US" dirty="0"/>
              <a:t>Exceptions to this requirement include:</a:t>
            </a:r>
          </a:p>
          <a:p>
            <a:pPr lvl="2"/>
            <a:r>
              <a:rPr lang="en-US" dirty="0"/>
              <a:t>Victim service providers</a:t>
            </a:r>
          </a:p>
          <a:p>
            <a:pPr lvl="2"/>
            <a:r>
              <a:rPr lang="en-US" dirty="0"/>
              <a:t>Scatter-site locations</a:t>
            </a:r>
          </a:p>
          <a:p>
            <a:endParaRPr lang="en-US" dirty="0"/>
          </a:p>
        </p:txBody>
      </p:sp>
    </p:spTree>
    <p:extLst>
      <p:ext uri="{BB962C8B-B14F-4D97-AF65-F5344CB8AC3E}">
        <p14:creationId xmlns:p14="http://schemas.microsoft.com/office/powerpoint/2010/main" val="3549805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44923"/>
          </a:xfrm>
        </p:spPr>
        <p:txBody>
          <a:bodyPr>
            <a:normAutofit/>
          </a:bodyPr>
          <a:lstStyle/>
          <a:p>
            <a:r>
              <a:rPr lang="en-US" sz="5000" dirty="0" smtClean="0"/>
              <a:t>Bring them all together</a:t>
            </a:r>
            <a:endParaRPr lang="en-US" sz="5000" dirty="0"/>
          </a:p>
        </p:txBody>
      </p:sp>
      <p:sp>
        <p:nvSpPr>
          <p:cNvPr id="3" name="Content Placeholder 2"/>
          <p:cNvSpPr>
            <a:spLocks noGrp="1"/>
          </p:cNvSpPr>
          <p:nvPr>
            <p:ph idx="1"/>
          </p:nvPr>
        </p:nvSpPr>
        <p:spPr>
          <a:xfrm>
            <a:off x="1069848" y="1558343"/>
            <a:ext cx="10058400" cy="4893971"/>
          </a:xfrm>
        </p:spPr>
        <p:txBody>
          <a:bodyPr>
            <a:normAutofit/>
          </a:bodyPr>
          <a:lstStyle/>
          <a:p>
            <a:r>
              <a:rPr lang="en-US" dirty="0" smtClean="0"/>
              <a:t>Conduct the unsheltered overnight Point-in-Time street or known-location count. </a:t>
            </a:r>
          </a:p>
          <a:p>
            <a:pPr lvl="1"/>
            <a:r>
              <a:rPr lang="en-US" dirty="0" smtClean="0"/>
              <a:t>Collect your numbers and data from:</a:t>
            </a:r>
          </a:p>
          <a:p>
            <a:pPr lvl="2"/>
            <a:r>
              <a:rPr lang="en-US" dirty="0" smtClean="0"/>
              <a:t>Non-WISP providers for Emergency Shelter, Transitional Housing, and Safe Haven.</a:t>
            </a:r>
          </a:p>
          <a:p>
            <a:pPr lvl="2"/>
            <a:r>
              <a:rPr lang="en-US" dirty="0" smtClean="0"/>
              <a:t>The street/known location count and other unsheltered/turn-away numbers from Service Point (WISP) and Non-WISP Providers, and</a:t>
            </a:r>
          </a:p>
          <a:p>
            <a:pPr lvl="2"/>
            <a:r>
              <a:rPr lang="en-US" dirty="0" smtClean="0"/>
              <a:t>ART reports run for Service Point (WISP) providers.</a:t>
            </a:r>
          </a:p>
          <a:p>
            <a:r>
              <a:rPr lang="en-US" dirty="0" smtClean="0"/>
              <a:t>Review the Housing Inventory Chart (HIC) line-by-line.</a:t>
            </a:r>
          </a:p>
          <a:p>
            <a:pPr lvl="1"/>
            <a:r>
              <a:rPr lang="en-US" dirty="0" smtClean="0"/>
              <a:t>Make adjustments/changes to providers and beds in Red font.</a:t>
            </a:r>
          </a:p>
          <a:p>
            <a:pPr lvl="1"/>
            <a:r>
              <a:rPr lang="en-US" dirty="0" smtClean="0"/>
              <a:t>If a provider should no longer be listed on the chart, do not delete, just strikeout the row.</a:t>
            </a:r>
          </a:p>
          <a:p>
            <a:r>
              <a:rPr lang="en-US" dirty="0" smtClean="0"/>
              <a:t>Take the numbers and data from the Point-in-Time (PIT) count and put them in the corresponding provider rows in </a:t>
            </a:r>
            <a:r>
              <a:rPr lang="en-US" i="1" dirty="0" smtClean="0">
                <a:solidFill>
                  <a:srgbClr val="0070C0"/>
                </a:solidFill>
              </a:rPr>
              <a:t>Columns AA, AB, AC, </a:t>
            </a:r>
            <a:r>
              <a:rPr lang="en-US" dirty="0" smtClean="0"/>
              <a:t>and</a:t>
            </a:r>
            <a:r>
              <a:rPr lang="en-US" i="1" dirty="0" smtClean="0">
                <a:solidFill>
                  <a:srgbClr val="0070C0"/>
                </a:solidFill>
              </a:rPr>
              <a:t> AD</a:t>
            </a:r>
            <a:r>
              <a:rPr lang="en-US" dirty="0" smtClean="0"/>
              <a:t>.</a:t>
            </a:r>
          </a:p>
          <a:p>
            <a:pPr lvl="1"/>
            <a:r>
              <a:rPr lang="en-US" dirty="0" smtClean="0"/>
              <a:t>The only data from the Point-in-Time (PIT) count that does not go on the chart is the:</a:t>
            </a:r>
          </a:p>
          <a:p>
            <a:pPr lvl="2"/>
            <a:r>
              <a:rPr lang="en-US" dirty="0" smtClean="0"/>
              <a:t>Unsheltered/turn-away numbers</a:t>
            </a:r>
          </a:p>
          <a:p>
            <a:pPr lvl="2"/>
            <a:r>
              <a:rPr lang="en-US" dirty="0" smtClean="0"/>
              <a:t>Homeless subpopulation</a:t>
            </a:r>
            <a:endParaRPr lang="en-US" dirty="0"/>
          </a:p>
        </p:txBody>
      </p:sp>
    </p:spTree>
    <p:extLst>
      <p:ext uri="{BB962C8B-B14F-4D97-AF65-F5344CB8AC3E}">
        <p14:creationId xmlns:p14="http://schemas.microsoft.com/office/powerpoint/2010/main" val="2532773797"/>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96438"/>
          </a:xfrm>
        </p:spPr>
        <p:txBody>
          <a:bodyPr>
            <a:normAutofit/>
          </a:bodyPr>
          <a:lstStyle/>
          <a:p>
            <a:r>
              <a:rPr lang="en-US" sz="5000" dirty="0" smtClean="0"/>
              <a:t>Double Check Your Math!</a:t>
            </a:r>
            <a:endParaRPr lang="en-US" sz="5000" dirty="0"/>
          </a:p>
        </p:txBody>
      </p:sp>
      <p:sp>
        <p:nvSpPr>
          <p:cNvPr id="3" name="Content Placeholder 2"/>
          <p:cNvSpPr>
            <a:spLocks noGrp="1"/>
          </p:cNvSpPr>
          <p:nvPr>
            <p:ph idx="1"/>
          </p:nvPr>
        </p:nvSpPr>
        <p:spPr>
          <a:xfrm>
            <a:off x="1069848" y="1648496"/>
            <a:ext cx="10058400" cy="4906850"/>
          </a:xfrm>
        </p:spPr>
        <p:txBody>
          <a:bodyPr/>
          <a:lstStyle/>
          <a:p>
            <a:r>
              <a:rPr lang="en-US" b="1" dirty="0" smtClean="0"/>
              <a:t>Non-WISP Providers</a:t>
            </a:r>
          </a:p>
          <a:p>
            <a:pPr lvl="1"/>
            <a:r>
              <a:rPr lang="en-US" dirty="0" smtClean="0"/>
              <a:t>Take the Non-WISP Provider data and compare it to the totals on the chart.</a:t>
            </a:r>
          </a:p>
          <a:p>
            <a:pPr lvl="1"/>
            <a:r>
              <a:rPr lang="en-US" dirty="0" smtClean="0"/>
              <a:t>If you add up the Non-WISP Provider numbers in </a:t>
            </a:r>
            <a:r>
              <a:rPr lang="en-US" i="1" dirty="0" smtClean="0">
                <a:solidFill>
                  <a:srgbClr val="0070C0"/>
                </a:solidFill>
              </a:rPr>
              <a:t>Column AA</a:t>
            </a:r>
            <a:r>
              <a:rPr lang="en-US" dirty="0" smtClean="0"/>
              <a:t>, does it match what you entered into the Non-WISP Point-in-Time (PIT) form?</a:t>
            </a:r>
          </a:p>
          <a:p>
            <a:pPr lvl="2"/>
            <a:r>
              <a:rPr lang="en-US" dirty="0" smtClean="0"/>
              <a:t>Check the Sheltered section and the Transitional section.</a:t>
            </a:r>
          </a:p>
          <a:p>
            <a:pPr lvl="1"/>
            <a:r>
              <a:rPr lang="en-US" dirty="0" smtClean="0"/>
              <a:t>Do the numbers make sense based on the number and type of beds this provider has?</a:t>
            </a:r>
          </a:p>
          <a:p>
            <a:pPr marL="274320" lvl="1" indent="0">
              <a:buNone/>
            </a:pPr>
            <a:endParaRPr lang="en-US" dirty="0" smtClean="0"/>
          </a:p>
          <a:p>
            <a:r>
              <a:rPr lang="en-US" b="1" dirty="0" smtClean="0"/>
              <a:t>Service Point (WISP) Providers</a:t>
            </a:r>
          </a:p>
          <a:p>
            <a:pPr lvl="1"/>
            <a:r>
              <a:rPr lang="en-US" dirty="0" smtClean="0"/>
              <a:t>Run the ART report for Service Point providers before the Point-in-Time (PIT) count so they can see what Service Point says about who is in their programs.</a:t>
            </a:r>
          </a:p>
          <a:p>
            <a:pPr lvl="1"/>
            <a:r>
              <a:rPr lang="en-US" dirty="0" smtClean="0"/>
              <a:t>Run the ART report again after the Point-in-Time (PIT).</a:t>
            </a:r>
          </a:p>
          <a:p>
            <a:pPr lvl="1"/>
            <a:r>
              <a:rPr lang="en-US" dirty="0" smtClean="0"/>
              <a:t>Do the numbers make sense based on the number and type of beds this provider has?</a:t>
            </a:r>
          </a:p>
          <a:p>
            <a:pPr marL="0" indent="0">
              <a:buNone/>
            </a:pPr>
            <a:endParaRPr lang="en-US" dirty="0" smtClean="0"/>
          </a:p>
          <a:p>
            <a:endParaRPr lang="en-US" dirty="0"/>
          </a:p>
        </p:txBody>
      </p:sp>
    </p:spTree>
    <p:extLst>
      <p:ext uri="{BB962C8B-B14F-4D97-AF65-F5344CB8AC3E}">
        <p14:creationId xmlns:p14="http://schemas.microsoft.com/office/powerpoint/2010/main" val="313831148"/>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19165"/>
          </a:xfrm>
        </p:spPr>
        <p:txBody>
          <a:bodyPr>
            <a:normAutofit/>
          </a:bodyPr>
          <a:lstStyle/>
          <a:p>
            <a:r>
              <a:rPr lang="en-US" sz="5000" dirty="0" smtClean="0"/>
              <a:t>Reminder</a:t>
            </a:r>
            <a:endParaRPr lang="en-US" sz="5000" dirty="0"/>
          </a:p>
        </p:txBody>
      </p:sp>
      <p:sp>
        <p:nvSpPr>
          <p:cNvPr id="3" name="Content Placeholder 2"/>
          <p:cNvSpPr>
            <a:spLocks noGrp="1"/>
          </p:cNvSpPr>
          <p:nvPr>
            <p:ph idx="1"/>
          </p:nvPr>
        </p:nvSpPr>
        <p:spPr>
          <a:xfrm>
            <a:off x="1069848" y="1545465"/>
            <a:ext cx="10058400" cy="5061397"/>
          </a:xfrm>
        </p:spPr>
        <p:txBody>
          <a:bodyPr>
            <a:normAutofit lnSpcReduction="10000"/>
          </a:bodyPr>
          <a:lstStyle/>
          <a:p>
            <a:r>
              <a:rPr lang="en-US" b="1" dirty="0" smtClean="0"/>
              <a:t>Every month (other than January and July):</a:t>
            </a:r>
          </a:p>
          <a:p>
            <a:pPr lvl="1"/>
            <a:r>
              <a:rPr lang="en-US" dirty="0" smtClean="0"/>
              <a:t>All Emergency Shelters, Transitional Housing, Safe Haven, Permanent Supportive Housing, and Rapid Re-housing programs are required to complete the Housing Inventory Chart (HIC). </a:t>
            </a:r>
            <a:endParaRPr lang="en-US" dirty="0"/>
          </a:p>
          <a:p>
            <a:pPr lvl="1"/>
            <a:r>
              <a:rPr lang="en-US" dirty="0" smtClean="0"/>
              <a:t>Providers that use Service Point must use the ART reports to get their numbers (0630 and 0628).</a:t>
            </a:r>
          </a:p>
          <a:p>
            <a:pPr lvl="1"/>
            <a:r>
              <a:rPr lang="en-US" dirty="0" smtClean="0"/>
              <a:t>Providers that do not use Service Point must record the total number of clients (singles, families, and children only).</a:t>
            </a:r>
          </a:p>
          <a:p>
            <a:pPr marL="274320" lvl="1" indent="0">
              <a:buNone/>
            </a:pPr>
            <a:endParaRPr lang="en-US" dirty="0" smtClean="0"/>
          </a:p>
          <a:p>
            <a:r>
              <a:rPr lang="en-US" b="1" dirty="0" smtClean="0"/>
              <a:t>In January and July:</a:t>
            </a:r>
          </a:p>
          <a:p>
            <a:pPr lvl="1"/>
            <a:r>
              <a:rPr lang="en-US" dirty="0"/>
              <a:t>All Emergency Shelters, Transitional Housing, Safe Haven, Permanent Supportive Housing, and Rapid Re-housing programs are required to complete the Housing Inventory Chart (HIC). </a:t>
            </a:r>
          </a:p>
          <a:p>
            <a:pPr lvl="1"/>
            <a:r>
              <a:rPr lang="en-US" dirty="0" smtClean="0"/>
              <a:t>Add the overnight street or known location count and record unsheltered numbers</a:t>
            </a:r>
          </a:p>
          <a:p>
            <a:pPr lvl="1"/>
            <a:r>
              <a:rPr lang="en-US" dirty="0"/>
              <a:t>Providers that use Service Point must use the ART reports to get their numbers (0630 and 0628).</a:t>
            </a:r>
          </a:p>
          <a:p>
            <a:pPr lvl="1"/>
            <a:r>
              <a:rPr lang="en-US" dirty="0" smtClean="0"/>
              <a:t>Providers that do not use Service Point must record the total numbers, demographics, and subpopulation information on the Non-WISP PIT Form.</a:t>
            </a:r>
            <a:endParaRPr lang="en-US" dirty="0"/>
          </a:p>
        </p:txBody>
      </p:sp>
    </p:spTree>
    <p:extLst>
      <p:ext uri="{BB962C8B-B14F-4D97-AF65-F5344CB8AC3E}">
        <p14:creationId xmlns:p14="http://schemas.microsoft.com/office/powerpoint/2010/main" val="4267449600"/>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70681"/>
          </a:xfrm>
        </p:spPr>
        <p:txBody>
          <a:bodyPr>
            <a:normAutofit/>
          </a:bodyPr>
          <a:lstStyle/>
          <a:p>
            <a:r>
              <a:rPr lang="en-US" sz="5000" dirty="0" smtClean="0"/>
              <a:t>Federal Requirement </a:t>
            </a:r>
            <a:endParaRPr lang="en-US" sz="5000" dirty="0"/>
          </a:p>
        </p:txBody>
      </p:sp>
      <p:sp>
        <p:nvSpPr>
          <p:cNvPr id="3" name="Content Placeholder 2"/>
          <p:cNvSpPr>
            <a:spLocks noGrp="1"/>
          </p:cNvSpPr>
          <p:nvPr>
            <p:ph idx="1"/>
          </p:nvPr>
        </p:nvSpPr>
        <p:spPr>
          <a:xfrm>
            <a:off x="1069848" y="1455313"/>
            <a:ext cx="10058400" cy="5074276"/>
          </a:xfrm>
        </p:spPr>
        <p:txBody>
          <a:bodyPr>
            <a:normAutofit fontScale="85000" lnSpcReduction="20000"/>
          </a:bodyPr>
          <a:lstStyle/>
          <a:p>
            <a:r>
              <a:rPr lang="en-US" dirty="0" smtClean="0"/>
              <a:t>The </a:t>
            </a:r>
            <a:r>
              <a:rPr lang="en-US" b="1" dirty="0"/>
              <a:t>McKinney-Vento Homeless Assistance Act </a:t>
            </a:r>
            <a:r>
              <a:rPr lang="en-US" dirty="0"/>
              <a:t>authorized HUD to require </a:t>
            </a:r>
            <a:r>
              <a:rPr lang="en-US" dirty="0" err="1"/>
              <a:t>CoCs</a:t>
            </a:r>
            <a:r>
              <a:rPr lang="en-US" dirty="0"/>
              <a:t> to </a:t>
            </a:r>
            <a:r>
              <a:rPr lang="en-US" dirty="0" smtClean="0"/>
              <a:t>conduct PIT </a:t>
            </a:r>
            <a:r>
              <a:rPr lang="en-US" dirty="0"/>
              <a:t>counts. </a:t>
            </a:r>
            <a:endParaRPr lang="en-US" dirty="0" smtClean="0"/>
          </a:p>
          <a:p>
            <a:pPr lvl="1"/>
            <a:r>
              <a:rPr lang="en-US" dirty="0" smtClean="0"/>
              <a:t>Section </a:t>
            </a:r>
            <a:r>
              <a:rPr lang="en-US" dirty="0"/>
              <a:t>427(b)(3) states</a:t>
            </a:r>
            <a:r>
              <a:rPr lang="en-US" dirty="0" smtClean="0"/>
              <a:t>:  “</a:t>
            </a:r>
            <a:r>
              <a:rPr lang="en-US" dirty="0"/>
              <a:t>Homelessness Counts. – The Secretary shall not require that </a:t>
            </a:r>
            <a:r>
              <a:rPr lang="en-US" dirty="0" smtClean="0"/>
              <a:t>communities conduct </a:t>
            </a:r>
            <a:r>
              <a:rPr lang="en-US" dirty="0"/>
              <a:t>an actual count of homeless people other than those described </a:t>
            </a:r>
            <a:r>
              <a:rPr lang="en-US" dirty="0" smtClean="0"/>
              <a:t>in paragraphs </a:t>
            </a:r>
            <a:r>
              <a:rPr lang="en-US" dirty="0"/>
              <a:t>(1) through (4) of section 103(a) of this Act</a:t>
            </a:r>
            <a:r>
              <a:rPr lang="en-US" dirty="0" smtClean="0"/>
              <a:t>.” </a:t>
            </a:r>
          </a:p>
          <a:p>
            <a:pPr lvl="2"/>
            <a:r>
              <a:rPr lang="en-US" dirty="0" smtClean="0"/>
              <a:t>This </a:t>
            </a:r>
            <a:r>
              <a:rPr lang="en-US" dirty="0"/>
              <a:t>statutory language establishes HUD’s authority to require PIT counts but limits </a:t>
            </a:r>
            <a:r>
              <a:rPr lang="en-US" dirty="0" smtClean="0"/>
              <a:t>the count </a:t>
            </a:r>
            <a:r>
              <a:rPr lang="en-US" dirty="0"/>
              <a:t>to persons who are defined as living on the streets or in shelters (which is </a:t>
            </a:r>
            <a:r>
              <a:rPr lang="en-US" dirty="0" smtClean="0"/>
              <a:t>what section </a:t>
            </a:r>
            <a:r>
              <a:rPr lang="en-US" dirty="0"/>
              <a:t>103(a) paragraphs 1 through 4 define</a:t>
            </a:r>
            <a:r>
              <a:rPr lang="en-US" dirty="0" smtClean="0"/>
              <a:t>).</a:t>
            </a:r>
          </a:p>
          <a:p>
            <a:endParaRPr lang="en-US" dirty="0" smtClean="0"/>
          </a:p>
          <a:p>
            <a:r>
              <a:rPr lang="en-US" dirty="0" smtClean="0"/>
              <a:t>In the </a:t>
            </a:r>
            <a:r>
              <a:rPr lang="en-US" b="1" dirty="0" smtClean="0"/>
              <a:t>Continuum of Care Interim Rule </a:t>
            </a:r>
            <a:r>
              <a:rPr lang="en-US" dirty="0" smtClean="0"/>
              <a:t>definition section, HUD </a:t>
            </a:r>
            <a:r>
              <a:rPr lang="en-US" dirty="0"/>
              <a:t>defines the PIT count </a:t>
            </a:r>
            <a:r>
              <a:rPr lang="en-US" dirty="0" smtClean="0"/>
              <a:t>as: </a:t>
            </a:r>
          </a:p>
          <a:p>
            <a:pPr lvl="1"/>
            <a:r>
              <a:rPr lang="en-US" dirty="0" smtClean="0"/>
              <a:t>The “count </a:t>
            </a:r>
            <a:r>
              <a:rPr lang="en-US" dirty="0"/>
              <a:t>of </a:t>
            </a:r>
            <a:r>
              <a:rPr lang="en-US" dirty="0" smtClean="0"/>
              <a:t>sheltered and </a:t>
            </a:r>
            <a:r>
              <a:rPr lang="en-US" dirty="0"/>
              <a:t>unsheltered homeless persons carried out on one night in the last 10 calendar </a:t>
            </a:r>
            <a:r>
              <a:rPr lang="en-US" dirty="0" smtClean="0"/>
              <a:t>days of </a:t>
            </a:r>
            <a:r>
              <a:rPr lang="en-US" dirty="0"/>
              <a:t>January or at such other time as required by HUD” (24 CFR 578.3). </a:t>
            </a:r>
            <a:endParaRPr lang="en-US" dirty="0" smtClean="0"/>
          </a:p>
          <a:p>
            <a:endParaRPr lang="en-US" dirty="0" smtClean="0"/>
          </a:p>
          <a:p>
            <a:r>
              <a:rPr lang="en-US" dirty="0" smtClean="0"/>
              <a:t>In the </a:t>
            </a:r>
            <a:r>
              <a:rPr lang="en-US" b="1" dirty="0" smtClean="0"/>
              <a:t>Continuum of Care Interim Rule</a:t>
            </a:r>
            <a:r>
              <a:rPr lang="en-US" dirty="0" smtClean="0"/>
              <a:t>, HUD </a:t>
            </a:r>
            <a:r>
              <a:rPr lang="en-US" dirty="0"/>
              <a:t>outlined </a:t>
            </a:r>
            <a:r>
              <a:rPr lang="en-US" dirty="0" err="1" smtClean="0"/>
              <a:t>CoC</a:t>
            </a:r>
            <a:r>
              <a:rPr lang="en-US" dirty="0" smtClean="0"/>
              <a:t> planning </a:t>
            </a:r>
            <a:r>
              <a:rPr lang="en-US" dirty="0"/>
              <a:t>requirements in 24 CFR 578.7(c)(2</a:t>
            </a:r>
            <a:r>
              <a:rPr lang="en-US" dirty="0" smtClean="0"/>
              <a:t>): </a:t>
            </a:r>
          </a:p>
          <a:p>
            <a:pPr lvl="1"/>
            <a:r>
              <a:rPr lang="en-US" dirty="0" smtClean="0"/>
              <a:t>“(</a:t>
            </a:r>
            <a:r>
              <a:rPr lang="en-US" dirty="0"/>
              <a:t>2) Planning for and conducting, at least biennially, a point-in-time count of </a:t>
            </a:r>
            <a:r>
              <a:rPr lang="en-US" dirty="0" smtClean="0"/>
              <a:t>homeless persons </a:t>
            </a:r>
            <a:r>
              <a:rPr lang="en-US" dirty="0"/>
              <a:t>within the geographic area that meets the following </a:t>
            </a:r>
            <a:r>
              <a:rPr lang="en-US" dirty="0" smtClean="0"/>
              <a:t>requirements: </a:t>
            </a:r>
          </a:p>
          <a:p>
            <a:pPr lvl="2"/>
            <a:r>
              <a:rPr lang="en-US" dirty="0" err="1" smtClean="0"/>
              <a:t>i</a:t>
            </a:r>
            <a:r>
              <a:rPr lang="en-US" dirty="0"/>
              <a:t>. Homeless persons who are living in a place not designed or ordinarily used </a:t>
            </a:r>
            <a:r>
              <a:rPr lang="en-US" dirty="0" smtClean="0"/>
              <a:t>as a </a:t>
            </a:r>
            <a:r>
              <a:rPr lang="en-US" dirty="0"/>
              <a:t>regular sleeping accommodation for humans must be counted as </a:t>
            </a:r>
            <a:r>
              <a:rPr lang="en-US" dirty="0" smtClean="0"/>
              <a:t>unsheltered homeless persons. </a:t>
            </a:r>
          </a:p>
          <a:p>
            <a:pPr lvl="2"/>
            <a:r>
              <a:rPr lang="en-US" dirty="0" smtClean="0"/>
              <a:t>ii</a:t>
            </a:r>
            <a:r>
              <a:rPr lang="en-US" dirty="0"/>
              <a:t>. Persons living in emergency shelters and transitional housing projects must </a:t>
            </a:r>
            <a:r>
              <a:rPr lang="en-US" dirty="0" smtClean="0"/>
              <a:t>be counted </a:t>
            </a:r>
            <a:r>
              <a:rPr lang="en-US" dirty="0"/>
              <a:t>as sheltered homeless persons</a:t>
            </a:r>
            <a:r>
              <a:rPr lang="en-US" dirty="0" smtClean="0"/>
              <a:t>. </a:t>
            </a:r>
          </a:p>
          <a:p>
            <a:pPr lvl="2"/>
            <a:r>
              <a:rPr lang="en-US" dirty="0" smtClean="0"/>
              <a:t>iii</a:t>
            </a:r>
            <a:r>
              <a:rPr lang="en-US" dirty="0"/>
              <a:t>. Other requirements established by HUD by Notice.” </a:t>
            </a:r>
            <a:endParaRPr lang="en-US" dirty="0" smtClean="0"/>
          </a:p>
        </p:txBody>
      </p:sp>
    </p:spTree>
    <p:extLst>
      <p:ext uri="{BB962C8B-B14F-4D97-AF65-F5344CB8AC3E}">
        <p14:creationId xmlns:p14="http://schemas.microsoft.com/office/powerpoint/2010/main" val="1916965704"/>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on federal funding</a:t>
            </a:r>
          </a:p>
        </p:txBody>
      </p:sp>
      <p:sp>
        <p:nvSpPr>
          <p:cNvPr id="3" name="Content Placeholder 2"/>
          <p:cNvSpPr>
            <a:spLocks noGrp="1"/>
          </p:cNvSpPr>
          <p:nvPr>
            <p:ph idx="1"/>
          </p:nvPr>
        </p:nvSpPr>
        <p:spPr>
          <a:xfrm>
            <a:off x="1069848" y="1815921"/>
            <a:ext cx="10058400" cy="4610637"/>
          </a:xfrm>
        </p:spPr>
        <p:txBody>
          <a:bodyPr>
            <a:normAutofit fontScale="92500" lnSpcReduction="10000"/>
          </a:bodyPr>
          <a:lstStyle/>
          <a:p>
            <a:r>
              <a:rPr lang="en-US" b="1" dirty="0"/>
              <a:t>Continuum of Care (COC) Collaborative Application</a:t>
            </a:r>
          </a:p>
          <a:p>
            <a:pPr lvl="1"/>
            <a:r>
              <a:rPr lang="en-US" dirty="0"/>
              <a:t>In the 2013 Application, there were </a:t>
            </a:r>
            <a:r>
              <a:rPr lang="en-US" dirty="0" smtClean="0"/>
              <a:t>150 </a:t>
            </a:r>
            <a:r>
              <a:rPr lang="en-US" dirty="0"/>
              <a:t>points possible.  </a:t>
            </a:r>
            <a:r>
              <a:rPr lang="en-US" dirty="0" smtClean="0"/>
              <a:t>9 </a:t>
            </a:r>
            <a:r>
              <a:rPr lang="en-US" dirty="0"/>
              <a:t>points </a:t>
            </a:r>
            <a:r>
              <a:rPr lang="en-US" dirty="0" smtClean="0"/>
              <a:t>(</a:t>
            </a:r>
            <a:r>
              <a:rPr lang="en-US" dirty="0"/>
              <a:t>6</a:t>
            </a:r>
            <a:r>
              <a:rPr lang="en-US" dirty="0" smtClean="0"/>
              <a:t>% </a:t>
            </a:r>
            <a:r>
              <a:rPr lang="en-US" dirty="0"/>
              <a:t>of application) were related to the Point-in-Time count, process, or results.</a:t>
            </a:r>
          </a:p>
          <a:p>
            <a:pPr lvl="2"/>
            <a:r>
              <a:rPr lang="en-US" dirty="0"/>
              <a:t>Scoring on the application impacts new funding and continued renewal funding for COC-funded projects.</a:t>
            </a:r>
          </a:p>
          <a:p>
            <a:pPr lvl="1"/>
            <a:r>
              <a:rPr lang="en-US" dirty="0"/>
              <a:t>The Housing Inventory Chart (HIC) is used by the COC Application in the following ways:</a:t>
            </a:r>
          </a:p>
          <a:p>
            <a:pPr lvl="2"/>
            <a:r>
              <a:rPr lang="en-US" dirty="0"/>
              <a:t>It shows how many programs and beds are </a:t>
            </a:r>
            <a:r>
              <a:rPr lang="en-US" dirty="0" smtClean="0"/>
              <a:t>available and how many of those are in HMIS.</a:t>
            </a:r>
            <a:endParaRPr lang="en-US" dirty="0"/>
          </a:p>
          <a:p>
            <a:pPr lvl="2"/>
            <a:r>
              <a:rPr lang="en-US" dirty="0" smtClean="0"/>
              <a:t>It </a:t>
            </a:r>
            <a:r>
              <a:rPr lang="en-US" dirty="0"/>
              <a:t>is used to calculate the utilization rate in the Annual Homeless Assessment Report (AHAR).</a:t>
            </a:r>
          </a:p>
          <a:p>
            <a:pPr lvl="1"/>
            <a:r>
              <a:rPr lang="en-US" dirty="0" smtClean="0"/>
              <a:t>In the FY2013 Debriefing Scores, of the 9 points possible:</a:t>
            </a:r>
          </a:p>
          <a:p>
            <a:pPr lvl="3"/>
            <a:r>
              <a:rPr lang="en-US" dirty="0" smtClean="0"/>
              <a:t>Balance of State received 8.5		Madison received 7.5</a:t>
            </a:r>
          </a:p>
          <a:p>
            <a:pPr lvl="3"/>
            <a:r>
              <a:rPr lang="en-US" dirty="0" smtClean="0"/>
              <a:t>Milwaukee received 8.25		Racine received 9</a:t>
            </a:r>
          </a:p>
          <a:p>
            <a:pPr lvl="2"/>
            <a:r>
              <a:rPr lang="en-US" dirty="0" smtClean="0"/>
              <a:t>According to HUD’s notes, scoring this section was based on whether the COC:</a:t>
            </a:r>
          </a:p>
          <a:p>
            <a:pPr lvl="3"/>
            <a:r>
              <a:rPr lang="en-US" dirty="0" smtClean="0"/>
              <a:t>Specifically indicated if there was an increase, decrease, or no change to the PIT count from previous counts and identify the gaps &amp; needs in the COC.</a:t>
            </a:r>
          </a:p>
          <a:p>
            <a:pPr lvl="3"/>
            <a:r>
              <a:rPr lang="en-US" dirty="0" smtClean="0"/>
              <a:t>Clearly and specifically described methods used to collect data on sheltered &amp; unsheltered persons.</a:t>
            </a:r>
          </a:p>
          <a:p>
            <a:pPr lvl="3"/>
            <a:r>
              <a:rPr lang="en-US" dirty="0" smtClean="0"/>
              <a:t>Provided data that is accurate and </a:t>
            </a:r>
            <a:r>
              <a:rPr lang="en-US" dirty="0"/>
              <a:t>of high </a:t>
            </a:r>
            <a:r>
              <a:rPr lang="en-US" dirty="0" smtClean="0"/>
              <a:t>quality, including a description as to how the COC engaged in activities that ensured a deduplication of data.</a:t>
            </a:r>
            <a:endParaRPr lang="en-US" dirty="0"/>
          </a:p>
        </p:txBody>
      </p:sp>
    </p:spTree>
    <p:extLst>
      <p:ext uri="{BB962C8B-B14F-4D97-AF65-F5344CB8AC3E}">
        <p14:creationId xmlns:p14="http://schemas.microsoft.com/office/powerpoint/2010/main" val="3323351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202500"/>
          </a:xfrm>
        </p:spPr>
        <p:txBody>
          <a:bodyPr>
            <a:normAutofit/>
          </a:bodyPr>
          <a:lstStyle/>
          <a:p>
            <a:r>
              <a:rPr lang="en-US" sz="4000" dirty="0" smtClean="0"/>
              <a:t>What does the Housing Inventory Chart tell us?</a:t>
            </a:r>
            <a:endParaRPr lang="en-US" sz="4000" dirty="0"/>
          </a:p>
        </p:txBody>
      </p:sp>
      <p:sp>
        <p:nvSpPr>
          <p:cNvPr id="3" name="Content Placeholder 2"/>
          <p:cNvSpPr>
            <a:spLocks noGrp="1"/>
          </p:cNvSpPr>
          <p:nvPr>
            <p:ph idx="1"/>
          </p:nvPr>
        </p:nvSpPr>
        <p:spPr>
          <a:xfrm>
            <a:off x="1069848" y="1687132"/>
            <a:ext cx="10058400" cy="4623516"/>
          </a:xfrm>
        </p:spPr>
        <p:txBody>
          <a:bodyPr>
            <a:normAutofit/>
          </a:bodyPr>
          <a:lstStyle/>
          <a:p>
            <a:r>
              <a:rPr lang="en-US" dirty="0" smtClean="0"/>
              <a:t>Who is providing the service?</a:t>
            </a:r>
          </a:p>
          <a:p>
            <a:pPr lvl="1"/>
            <a:r>
              <a:rPr lang="en-US" dirty="0" smtClean="0">
                <a:solidFill>
                  <a:srgbClr val="C00000"/>
                </a:solidFill>
              </a:rPr>
              <a:t>Provider Name &amp; Facility Name</a:t>
            </a:r>
          </a:p>
          <a:p>
            <a:r>
              <a:rPr lang="en-US" dirty="0" smtClean="0"/>
              <a:t>Where is the place located?</a:t>
            </a:r>
          </a:p>
          <a:p>
            <a:pPr lvl="1"/>
            <a:r>
              <a:rPr lang="en-US" dirty="0" smtClean="0">
                <a:solidFill>
                  <a:srgbClr val="C00000"/>
                </a:solidFill>
              </a:rPr>
              <a:t>Geocode</a:t>
            </a:r>
          </a:p>
          <a:p>
            <a:r>
              <a:rPr lang="en-US" dirty="0" smtClean="0"/>
              <a:t>Who can stay there?</a:t>
            </a:r>
          </a:p>
          <a:p>
            <a:pPr lvl="1"/>
            <a:r>
              <a:rPr lang="en-US" dirty="0" smtClean="0">
                <a:solidFill>
                  <a:srgbClr val="C00000"/>
                </a:solidFill>
              </a:rPr>
              <a:t>Subpopulation served</a:t>
            </a:r>
          </a:p>
          <a:p>
            <a:pPr lvl="1"/>
            <a:r>
              <a:rPr lang="en-US" dirty="0" smtClean="0">
                <a:solidFill>
                  <a:srgbClr val="C00000"/>
                </a:solidFill>
              </a:rPr>
              <a:t>Is it funded by HUD McKinney-Vento dollars?</a:t>
            </a:r>
          </a:p>
          <a:p>
            <a:r>
              <a:rPr lang="en-US" dirty="0" smtClean="0"/>
              <a:t>How much room is there?</a:t>
            </a:r>
          </a:p>
          <a:p>
            <a:pPr lvl="1"/>
            <a:r>
              <a:rPr lang="en-US" dirty="0" smtClean="0">
                <a:solidFill>
                  <a:srgbClr val="C00000"/>
                </a:solidFill>
              </a:rPr>
              <a:t>Number of beds designated for individuals, families, or children</a:t>
            </a:r>
          </a:p>
          <a:p>
            <a:pPr lvl="1"/>
            <a:r>
              <a:rPr lang="en-US" dirty="0" smtClean="0">
                <a:solidFill>
                  <a:srgbClr val="C00000"/>
                </a:solidFill>
              </a:rPr>
              <a:t>Total number of year round beds</a:t>
            </a:r>
          </a:p>
          <a:p>
            <a:pPr lvl="1"/>
            <a:r>
              <a:rPr lang="en-US" dirty="0" smtClean="0">
                <a:solidFill>
                  <a:srgbClr val="C00000"/>
                </a:solidFill>
              </a:rPr>
              <a:t>Number of seasonal beds</a:t>
            </a:r>
          </a:p>
          <a:p>
            <a:pPr lvl="1"/>
            <a:r>
              <a:rPr lang="en-US" dirty="0" smtClean="0">
                <a:solidFill>
                  <a:srgbClr val="C00000"/>
                </a:solidFill>
              </a:rPr>
              <a:t>Number of overflow &amp; voucher beds</a:t>
            </a:r>
            <a:endParaRPr lang="en-US" dirty="0">
              <a:solidFill>
                <a:srgbClr val="C00000"/>
              </a:solidFill>
            </a:endParaRPr>
          </a:p>
        </p:txBody>
      </p:sp>
    </p:spTree>
    <p:extLst>
      <p:ext uri="{BB962C8B-B14F-4D97-AF65-F5344CB8AC3E}">
        <p14:creationId xmlns:p14="http://schemas.microsoft.com/office/powerpoint/2010/main" val="3279654943"/>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05307"/>
            <a:ext cx="10058400" cy="5566893"/>
          </a:xfrm>
        </p:spPr>
        <p:txBody>
          <a:bodyPr>
            <a:normAutofit lnSpcReduction="10000"/>
          </a:bodyPr>
          <a:lstStyle/>
          <a:p>
            <a:r>
              <a:rPr lang="en-US" b="1" dirty="0"/>
              <a:t>Annual Homeless Assessment Report (AHAR)</a:t>
            </a:r>
          </a:p>
          <a:p>
            <a:pPr lvl="1"/>
            <a:r>
              <a:rPr lang="en-US" dirty="0"/>
              <a:t>AHAR compares the data in HMIS with the information reported in the HIC in order to calculate the HMIS participation rate and the true program utilization rate.</a:t>
            </a:r>
          </a:p>
          <a:p>
            <a:pPr lvl="1"/>
            <a:r>
              <a:rPr lang="en-US" dirty="0"/>
              <a:t>In order for data to be accepted by HUD, each type of program (ES, TH, and PH) must have 50% HMIS participation rate and 70% program utilization rate.</a:t>
            </a:r>
          </a:p>
          <a:p>
            <a:pPr lvl="1"/>
            <a:r>
              <a:rPr lang="en-US" dirty="0"/>
              <a:t>If the participation rate is too low, the data will be rejected. This results in a loss of points on the COC Collaborative Application</a:t>
            </a:r>
            <a:r>
              <a:rPr lang="en-US" dirty="0" smtClean="0"/>
              <a:t>.</a:t>
            </a:r>
          </a:p>
          <a:p>
            <a:pPr lvl="1"/>
            <a:r>
              <a:rPr lang="en-US" dirty="0" smtClean="0"/>
              <a:t>In October 2014, HUD released the following statement. The data used to make this calculation comes directly from the Point-in-Time counts done each year.</a:t>
            </a:r>
          </a:p>
          <a:p>
            <a:pPr lvl="2"/>
            <a:r>
              <a:rPr lang="en-US" i="1" dirty="0"/>
              <a:t>HUD’s </a:t>
            </a:r>
            <a:r>
              <a:rPr lang="en-US" b="1" i="1" u="sng" dirty="0">
                <a:hlinkClick r:id="rId2"/>
              </a:rPr>
              <a:t>2014 Annual Homeless Assessment Report to Congress</a:t>
            </a:r>
            <a:r>
              <a:rPr lang="en-US" i="1" dirty="0"/>
              <a:t> finds that there were 578,424 persons experiencing homelessness on a single night in 2014.  This represents an overall 10 percent reduction and 25 percent drop in the unsheltered population since 2010, the year the Obama Administration launched </a:t>
            </a:r>
            <a:r>
              <a:rPr lang="en-US" b="1" i="1" u="sng" dirty="0">
                <a:hlinkClick r:id="rId3"/>
              </a:rPr>
              <a:t>Opening Doors</a:t>
            </a:r>
            <a:r>
              <a:rPr lang="en-US" i="1" dirty="0"/>
              <a:t>, the nation’s first comprehensive strategy to prevent and end homelessness.</a:t>
            </a:r>
            <a:endParaRPr lang="en-US" i="1" dirty="0" smtClean="0"/>
          </a:p>
          <a:p>
            <a:pPr marL="274320" lvl="1" indent="0">
              <a:buNone/>
            </a:pPr>
            <a:r>
              <a:rPr lang="en-US" sz="1100" dirty="0">
                <a:hlinkClick r:id="rId4"/>
              </a:rPr>
              <a:t>http://portal.hud.gov/hudportal/HUD?src=/</a:t>
            </a:r>
            <a:r>
              <a:rPr lang="en-US" sz="1100" dirty="0" smtClean="0">
                <a:hlinkClick r:id="rId4"/>
              </a:rPr>
              <a:t>press/press_releases_media_advisories/2014/HUDNo_14-135</a:t>
            </a:r>
            <a:endParaRPr lang="en-US" sz="1100" dirty="0" smtClean="0"/>
          </a:p>
          <a:p>
            <a:pPr marL="274320" lvl="1" indent="0">
              <a:buNone/>
            </a:pPr>
            <a:r>
              <a:rPr lang="en-US" sz="1100" dirty="0">
                <a:hlinkClick r:id="rId5"/>
              </a:rPr>
              <a:t>http://</a:t>
            </a:r>
            <a:r>
              <a:rPr lang="en-US" sz="1100" dirty="0" smtClean="0">
                <a:hlinkClick r:id="rId5"/>
              </a:rPr>
              <a:t>usich.gov/media_center/featured_articles/2014-pit-count-data-shows-progress-across-all-populations-four-years-after</a:t>
            </a:r>
            <a:endParaRPr lang="en-US" sz="1100" dirty="0" smtClean="0"/>
          </a:p>
          <a:p>
            <a:pPr marL="274320" lvl="1" indent="0">
              <a:buNone/>
            </a:pPr>
            <a:endParaRPr lang="en-US" dirty="0"/>
          </a:p>
          <a:p>
            <a:r>
              <a:rPr lang="en-US" b="1" dirty="0"/>
              <a:t>Emergency Solutions Grant (ESG)</a:t>
            </a:r>
          </a:p>
          <a:p>
            <a:pPr lvl="1"/>
            <a:r>
              <a:rPr lang="en-US" dirty="0"/>
              <a:t>Failure to report accurate beds and monthly census counts and/or participating in the overnight Point-in-Time count will result in a loss or reduction of funding.</a:t>
            </a:r>
          </a:p>
          <a:p>
            <a:endParaRPr lang="en-US" dirty="0"/>
          </a:p>
        </p:txBody>
      </p:sp>
    </p:spTree>
    <p:extLst>
      <p:ext uri="{BB962C8B-B14F-4D97-AF65-F5344CB8AC3E}">
        <p14:creationId xmlns:p14="http://schemas.microsoft.com/office/powerpoint/2010/main" val="14679600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099469"/>
          </a:xfrm>
        </p:spPr>
        <p:txBody>
          <a:bodyPr>
            <a:normAutofit/>
          </a:bodyPr>
          <a:lstStyle/>
          <a:p>
            <a:r>
              <a:rPr lang="en-US" sz="5000" dirty="0" smtClean="0"/>
              <a:t>Resources</a:t>
            </a:r>
            <a:endParaRPr lang="en-US" sz="5000" dirty="0"/>
          </a:p>
        </p:txBody>
      </p:sp>
      <p:sp>
        <p:nvSpPr>
          <p:cNvPr id="3" name="Content Placeholder 2"/>
          <p:cNvSpPr>
            <a:spLocks noGrp="1"/>
          </p:cNvSpPr>
          <p:nvPr>
            <p:ph idx="1"/>
          </p:nvPr>
        </p:nvSpPr>
        <p:spPr>
          <a:xfrm>
            <a:off x="1069848" y="2075935"/>
            <a:ext cx="10058400" cy="4096265"/>
          </a:xfrm>
        </p:spPr>
        <p:txBody>
          <a:bodyPr>
            <a:normAutofit/>
          </a:bodyPr>
          <a:lstStyle/>
          <a:p>
            <a:r>
              <a:rPr lang="en-US" dirty="0" smtClean="0"/>
              <a:t>Notice for Housing Inventory Count (HIC) and Point-in-Time (PIT) Data Collection for Continuum of Care (COC) Program and the Emergency Solutions Grants (ESG) Program (October 2014)</a:t>
            </a:r>
            <a:endParaRPr lang="en-US" dirty="0"/>
          </a:p>
          <a:p>
            <a:pPr lvl="1"/>
            <a:r>
              <a:rPr lang="en-US" dirty="0" smtClean="0">
                <a:hlinkClick r:id="rId2"/>
              </a:rPr>
              <a:t>https</a:t>
            </a:r>
            <a:r>
              <a:rPr lang="en-US" dirty="0">
                <a:hlinkClick r:id="rId2"/>
              </a:rPr>
              <a:t>://</a:t>
            </a:r>
            <a:r>
              <a:rPr lang="en-US" dirty="0" smtClean="0">
                <a:hlinkClick r:id="rId2"/>
              </a:rPr>
              <a:t>www.hudexchange.info/resources/documents/Notice-CPD-14-014-2015-HIC-PIT-Data-Collection-Notice.pdf</a:t>
            </a:r>
            <a:endParaRPr lang="en-US" dirty="0" smtClean="0"/>
          </a:p>
          <a:p>
            <a:endParaRPr lang="en-US" dirty="0" smtClean="0"/>
          </a:p>
          <a:p>
            <a:r>
              <a:rPr lang="en-US" dirty="0" smtClean="0"/>
              <a:t>National Alliance to End Homeless:  Preparing for the 2015 PIT Count (December 2014)</a:t>
            </a:r>
          </a:p>
          <a:p>
            <a:pPr lvl="1"/>
            <a:r>
              <a:rPr lang="en-US" dirty="0">
                <a:hlinkClick r:id="rId3"/>
              </a:rPr>
              <a:t>http://</a:t>
            </a:r>
            <a:r>
              <a:rPr lang="en-US" dirty="0" smtClean="0">
                <a:hlinkClick r:id="rId3"/>
              </a:rPr>
              <a:t>www.endhomelessness.org/library/entry/webinar-recordings-prepare-for-the-2015-point-in-time-count</a:t>
            </a:r>
            <a:endParaRPr lang="en-US" dirty="0" smtClean="0"/>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21040441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163864"/>
          </a:xfrm>
        </p:spPr>
        <p:txBody>
          <a:bodyPr>
            <a:normAutofit/>
          </a:bodyPr>
          <a:lstStyle/>
          <a:p>
            <a:r>
              <a:rPr lang="en-US" sz="5000" dirty="0" smtClean="0"/>
              <a:t>Taking a Closer look</a:t>
            </a:r>
            <a:endParaRPr lang="en-US" sz="5000" dirty="0"/>
          </a:p>
        </p:txBody>
      </p:sp>
      <p:sp>
        <p:nvSpPr>
          <p:cNvPr id="3" name="Content Placeholder 2"/>
          <p:cNvSpPr>
            <a:spLocks noGrp="1"/>
          </p:cNvSpPr>
          <p:nvPr>
            <p:ph idx="1"/>
          </p:nvPr>
        </p:nvSpPr>
        <p:spPr>
          <a:xfrm>
            <a:off x="1069848" y="1648495"/>
            <a:ext cx="10058400" cy="4713667"/>
          </a:xfrm>
        </p:spPr>
        <p:txBody>
          <a:bodyPr>
            <a:normAutofit/>
          </a:bodyPr>
          <a:lstStyle/>
          <a:p>
            <a:r>
              <a:rPr lang="en-US" b="1" dirty="0" smtClean="0">
                <a:solidFill>
                  <a:srgbClr val="C00000"/>
                </a:solidFill>
              </a:rPr>
              <a:t>Provider:  </a:t>
            </a:r>
            <a:r>
              <a:rPr lang="en-US" dirty="0" smtClean="0"/>
              <a:t>Name of the organization providing shelter or housing to homeless persons. </a:t>
            </a:r>
            <a:r>
              <a:rPr lang="en-US" dirty="0" smtClean="0">
                <a:solidFill>
                  <a:srgbClr val="0070C0"/>
                </a:solidFill>
              </a:rPr>
              <a:t>(C</a:t>
            </a:r>
            <a:r>
              <a:rPr lang="en-US" i="1" dirty="0" smtClean="0">
                <a:solidFill>
                  <a:srgbClr val="0070C0"/>
                </a:solidFill>
              </a:rPr>
              <a:t>olumn A)</a:t>
            </a:r>
          </a:p>
          <a:p>
            <a:endParaRPr lang="en-US" i="1" dirty="0" smtClean="0">
              <a:solidFill>
                <a:srgbClr val="0070C0"/>
              </a:solidFill>
            </a:endParaRPr>
          </a:p>
          <a:p>
            <a:r>
              <a:rPr lang="en-US" i="1" dirty="0" smtClean="0">
                <a:solidFill>
                  <a:srgbClr val="0070C0"/>
                </a:solidFill>
              </a:rPr>
              <a:t> </a:t>
            </a:r>
            <a:r>
              <a:rPr lang="en-US" b="1" dirty="0" smtClean="0">
                <a:solidFill>
                  <a:srgbClr val="C00000"/>
                </a:solidFill>
              </a:rPr>
              <a:t>Facility Name:  </a:t>
            </a:r>
            <a:r>
              <a:rPr lang="en-US" dirty="0" smtClean="0"/>
              <a:t>Unique name of the facility/project providing the service.  </a:t>
            </a:r>
            <a:r>
              <a:rPr lang="en-US" i="1" dirty="0" smtClean="0">
                <a:solidFill>
                  <a:srgbClr val="0070C0"/>
                </a:solidFill>
              </a:rPr>
              <a:t>(Column B)</a:t>
            </a:r>
          </a:p>
          <a:p>
            <a:endParaRPr lang="en-US" b="1" dirty="0" smtClean="0">
              <a:solidFill>
                <a:srgbClr val="C00000"/>
              </a:solidFill>
            </a:endParaRPr>
          </a:p>
          <a:p>
            <a:r>
              <a:rPr lang="en-US" b="1" dirty="0" smtClean="0">
                <a:solidFill>
                  <a:srgbClr val="C00000"/>
                </a:solidFill>
              </a:rPr>
              <a:t>Geocode:  </a:t>
            </a:r>
            <a:r>
              <a:rPr lang="en-US" dirty="0" smtClean="0"/>
              <a:t>The six-digit HUD-assigned number corresponding to the jurisdiction in which the project is physically located.  </a:t>
            </a:r>
            <a:r>
              <a:rPr lang="en-US" dirty="0" smtClean="0">
                <a:solidFill>
                  <a:srgbClr val="0070C0"/>
                </a:solidFill>
              </a:rPr>
              <a:t>(</a:t>
            </a:r>
            <a:r>
              <a:rPr lang="en-US" i="1" dirty="0" smtClean="0">
                <a:solidFill>
                  <a:srgbClr val="0070C0"/>
                </a:solidFill>
              </a:rPr>
              <a:t>Column E)</a:t>
            </a:r>
          </a:p>
          <a:p>
            <a:pPr lvl="1"/>
            <a:r>
              <a:rPr lang="en-US" dirty="0" smtClean="0"/>
              <a:t>For the principal program service site, use the Geocode associated with the geographic location of the site.</a:t>
            </a:r>
          </a:p>
          <a:p>
            <a:pPr lvl="1"/>
            <a:r>
              <a:rPr lang="en-US" dirty="0" smtClean="0"/>
              <a:t>Scattered-site housing should use the Geocode where the majority of beds are located.</a:t>
            </a:r>
          </a:p>
          <a:p>
            <a:pPr lvl="1"/>
            <a:r>
              <a:rPr lang="en-US" dirty="0" smtClean="0"/>
              <a:t>An updated list (FY2014) of Geocodes can be found at:</a:t>
            </a:r>
          </a:p>
          <a:p>
            <a:pPr lvl="2"/>
            <a:r>
              <a:rPr lang="en-US" dirty="0" smtClean="0">
                <a:hlinkClick r:id="rId2"/>
              </a:rPr>
              <a:t>www.hudexchange.info/resource/3889/fy2014-geo-codes-and-preliminary-pro-rata-need-amounts/</a:t>
            </a:r>
            <a:endParaRPr lang="en-US" dirty="0" smtClean="0"/>
          </a:p>
        </p:txBody>
      </p:sp>
    </p:spTree>
    <p:extLst>
      <p:ext uri="{BB962C8B-B14F-4D97-AF65-F5344CB8AC3E}">
        <p14:creationId xmlns:p14="http://schemas.microsoft.com/office/powerpoint/2010/main" val="1754169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7824" y="731520"/>
            <a:ext cx="10250424" cy="5440680"/>
          </a:xfrm>
        </p:spPr>
        <p:txBody>
          <a:bodyPr/>
          <a:lstStyle/>
          <a:p>
            <a:r>
              <a:rPr lang="en-US" b="1" dirty="0">
                <a:solidFill>
                  <a:srgbClr val="C00000"/>
                </a:solidFill>
              </a:rPr>
              <a:t>Inventory Type:  </a:t>
            </a:r>
            <a:r>
              <a:rPr lang="en-US" dirty="0"/>
              <a:t>Indicates whether the project is:   </a:t>
            </a:r>
            <a:r>
              <a:rPr lang="en-US" dirty="0">
                <a:solidFill>
                  <a:srgbClr val="0070C0"/>
                </a:solidFill>
              </a:rPr>
              <a:t>(</a:t>
            </a:r>
            <a:r>
              <a:rPr lang="en-US" i="1" dirty="0">
                <a:solidFill>
                  <a:srgbClr val="0070C0"/>
                </a:solidFill>
              </a:rPr>
              <a:t>Column F</a:t>
            </a:r>
            <a:r>
              <a:rPr lang="en-US" i="1" dirty="0" smtClean="0">
                <a:solidFill>
                  <a:srgbClr val="0070C0"/>
                </a:solidFill>
              </a:rPr>
              <a:t>)</a:t>
            </a:r>
          </a:p>
          <a:p>
            <a:pPr lvl="1"/>
            <a:r>
              <a:rPr lang="en-US" dirty="0" smtClean="0"/>
              <a:t>Current </a:t>
            </a:r>
            <a:r>
              <a:rPr lang="en-US" dirty="0"/>
              <a:t>(C) – </a:t>
            </a:r>
            <a:r>
              <a:rPr lang="en-US" dirty="0" smtClean="0"/>
              <a:t>beds and units available </a:t>
            </a:r>
            <a:r>
              <a:rPr lang="en-US" dirty="0"/>
              <a:t>for occupancy on or before 1/31 of the year PRIOR to the </a:t>
            </a:r>
            <a:r>
              <a:rPr lang="en-US" dirty="0" smtClean="0"/>
              <a:t>count</a:t>
            </a:r>
            <a:endParaRPr lang="en-US" dirty="0"/>
          </a:p>
          <a:p>
            <a:pPr lvl="2"/>
            <a:r>
              <a:rPr lang="en-US" dirty="0"/>
              <a:t>For example, for the 2015 HIC, beds &amp; units available for occupancy on or before 1/31/14.</a:t>
            </a:r>
          </a:p>
          <a:p>
            <a:pPr lvl="1"/>
            <a:endParaRPr lang="en-US" dirty="0" smtClean="0"/>
          </a:p>
          <a:p>
            <a:pPr lvl="1"/>
            <a:r>
              <a:rPr lang="en-US" dirty="0" smtClean="0"/>
              <a:t>New </a:t>
            </a:r>
            <a:r>
              <a:rPr lang="en-US" dirty="0"/>
              <a:t>(N) – </a:t>
            </a:r>
            <a:r>
              <a:rPr lang="en-US" dirty="0" smtClean="0"/>
              <a:t>beds and units that became </a:t>
            </a:r>
            <a:r>
              <a:rPr lang="en-US" dirty="0"/>
              <a:t>available </a:t>
            </a:r>
            <a:r>
              <a:rPr lang="en-US" dirty="0" smtClean="0"/>
              <a:t>for occupancy between </a:t>
            </a:r>
            <a:r>
              <a:rPr lang="en-US" dirty="0"/>
              <a:t>2/1 of the </a:t>
            </a:r>
            <a:r>
              <a:rPr lang="en-US" dirty="0" smtClean="0"/>
              <a:t>PREVIOUS </a:t>
            </a:r>
            <a:r>
              <a:rPr lang="en-US" dirty="0"/>
              <a:t>year and 1/31 of the year of the count</a:t>
            </a:r>
            <a:r>
              <a:rPr lang="en-US" dirty="0" smtClean="0"/>
              <a:t>.</a:t>
            </a:r>
          </a:p>
          <a:p>
            <a:pPr lvl="2"/>
            <a:r>
              <a:rPr lang="en-US" dirty="0" smtClean="0"/>
              <a:t>For example, for the 2015 HIC, beds and units available for occupancy between 2/1/14 – 1/31/15.</a:t>
            </a:r>
          </a:p>
          <a:p>
            <a:pPr lvl="2"/>
            <a:r>
              <a:rPr lang="en-US" dirty="0" smtClean="0"/>
              <a:t>Inventory designated as “New (N)” should represent an increase in capacity for the project from the previous year.</a:t>
            </a:r>
            <a:endParaRPr lang="en-US" dirty="0"/>
          </a:p>
          <a:p>
            <a:pPr lvl="1"/>
            <a:endParaRPr lang="en-US" dirty="0" smtClean="0"/>
          </a:p>
          <a:p>
            <a:pPr lvl="1"/>
            <a:r>
              <a:rPr lang="en-US" dirty="0" smtClean="0"/>
              <a:t>Under </a:t>
            </a:r>
            <a:r>
              <a:rPr lang="en-US" dirty="0"/>
              <a:t>Development (U) </a:t>
            </a:r>
            <a:r>
              <a:rPr lang="en-US" dirty="0" smtClean="0"/>
              <a:t>– beds and units that were fully </a:t>
            </a:r>
            <a:r>
              <a:rPr lang="en-US" dirty="0"/>
              <a:t>funded but not available for occupancy as of 1/31 of the year of the count</a:t>
            </a:r>
            <a:r>
              <a:rPr lang="en-US" dirty="0" smtClean="0"/>
              <a:t>.</a:t>
            </a:r>
          </a:p>
          <a:p>
            <a:pPr lvl="2"/>
            <a:r>
              <a:rPr lang="en-US" dirty="0" smtClean="0"/>
              <a:t>For example, for the 2015 HIC, beds and units that were fully funded by not available for occupancy as of 1/31/15.</a:t>
            </a:r>
          </a:p>
          <a:p>
            <a:pPr lvl="2"/>
            <a:r>
              <a:rPr lang="en-US" dirty="0" smtClean="0"/>
              <a:t>For inventory identified as under development, the COC must also identify whether the bed and unit inventory is expected to be available for occupancy 12 months from 1/31 of the previous year.</a:t>
            </a:r>
          </a:p>
          <a:p>
            <a:pPr lvl="3"/>
            <a:r>
              <a:rPr lang="en-US" dirty="0" smtClean="0"/>
              <a:t>For example, in the 2015 HIC, the COC must identify whether the bed and unit inventory is expected to be available for occupancy by 1/31/16.</a:t>
            </a:r>
            <a:endParaRPr lang="en-US" dirty="0"/>
          </a:p>
          <a:p>
            <a:endParaRPr lang="en-US" dirty="0"/>
          </a:p>
        </p:txBody>
      </p:sp>
    </p:spTree>
    <p:extLst>
      <p:ext uri="{BB962C8B-B14F-4D97-AF65-F5344CB8AC3E}">
        <p14:creationId xmlns:p14="http://schemas.microsoft.com/office/powerpoint/2010/main" val="3785329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32044"/>
          </a:xfrm>
        </p:spPr>
        <p:txBody>
          <a:bodyPr>
            <a:normAutofit/>
          </a:bodyPr>
          <a:lstStyle/>
          <a:p>
            <a:r>
              <a:rPr lang="en-US" sz="5000" dirty="0" smtClean="0"/>
              <a:t>Target Population A &amp; B</a:t>
            </a:r>
            <a:endParaRPr lang="en-US" sz="5000" dirty="0"/>
          </a:p>
        </p:txBody>
      </p:sp>
      <p:sp>
        <p:nvSpPr>
          <p:cNvPr id="3" name="Content Placeholder 2"/>
          <p:cNvSpPr>
            <a:spLocks noGrp="1"/>
          </p:cNvSpPr>
          <p:nvPr>
            <p:ph idx="1"/>
          </p:nvPr>
        </p:nvSpPr>
        <p:spPr>
          <a:xfrm>
            <a:off x="1069848" y="1416675"/>
            <a:ext cx="10058400" cy="5112913"/>
          </a:xfrm>
        </p:spPr>
        <p:txBody>
          <a:bodyPr>
            <a:normAutofit fontScale="92500" lnSpcReduction="20000"/>
          </a:bodyPr>
          <a:lstStyle/>
          <a:p>
            <a:r>
              <a:rPr lang="en-US" dirty="0" smtClean="0"/>
              <a:t>The </a:t>
            </a:r>
            <a:r>
              <a:rPr lang="en-US" b="1" dirty="0" smtClean="0">
                <a:solidFill>
                  <a:srgbClr val="C00000"/>
                </a:solidFill>
              </a:rPr>
              <a:t>Target Population A &amp; B </a:t>
            </a:r>
            <a:r>
              <a:rPr lang="en-US" dirty="0" smtClean="0"/>
              <a:t>(</a:t>
            </a:r>
            <a:r>
              <a:rPr lang="en-US" i="1" dirty="0" smtClean="0">
                <a:solidFill>
                  <a:srgbClr val="0070C0"/>
                </a:solidFill>
              </a:rPr>
              <a:t>Columns G &amp; H</a:t>
            </a:r>
            <a:r>
              <a:rPr lang="en-US" dirty="0" smtClean="0"/>
              <a:t>) indicate what types of populations are served by this program. </a:t>
            </a:r>
          </a:p>
          <a:p>
            <a:pPr lvl="1"/>
            <a:r>
              <a:rPr lang="en-US" dirty="0" smtClean="0"/>
              <a:t>NOTE</a:t>
            </a:r>
            <a:r>
              <a:rPr lang="en-US" dirty="0"/>
              <a:t>:  </a:t>
            </a:r>
            <a:r>
              <a:rPr lang="en-US" dirty="0" smtClean="0"/>
              <a:t>To </a:t>
            </a:r>
            <a:r>
              <a:rPr lang="en-US" dirty="0"/>
              <a:t>identify a Target </a:t>
            </a:r>
            <a:r>
              <a:rPr lang="en-US" dirty="0" smtClean="0"/>
              <a:t>A or B </a:t>
            </a:r>
            <a:r>
              <a:rPr lang="en-US" dirty="0"/>
              <a:t>population at least three-fourths (75%) of the clients served by the project must fit into the target group descriptor. </a:t>
            </a:r>
            <a:endParaRPr lang="en-US" dirty="0" smtClean="0"/>
          </a:p>
          <a:p>
            <a:pPr lvl="1"/>
            <a:r>
              <a:rPr lang="en-US" dirty="0" smtClean="0"/>
              <a:t>NOTE</a:t>
            </a:r>
            <a:r>
              <a:rPr lang="en-US" dirty="0"/>
              <a:t>:  A single project cannot have more than one Target Population </a:t>
            </a:r>
            <a:r>
              <a:rPr lang="en-US" dirty="0" smtClean="0"/>
              <a:t>A or B</a:t>
            </a:r>
            <a:r>
              <a:rPr lang="en-US" dirty="0"/>
              <a:t>. </a:t>
            </a:r>
          </a:p>
          <a:p>
            <a:pPr marL="0" indent="0">
              <a:buNone/>
            </a:pPr>
            <a:endParaRPr lang="en-US" dirty="0" smtClean="0"/>
          </a:p>
          <a:p>
            <a:r>
              <a:rPr lang="en-US" b="1" dirty="0" smtClean="0">
                <a:solidFill>
                  <a:srgbClr val="C00000"/>
                </a:solidFill>
              </a:rPr>
              <a:t>Target Population A </a:t>
            </a:r>
            <a:r>
              <a:rPr lang="en-US" dirty="0" smtClean="0"/>
              <a:t>– what types of households are accepted:</a:t>
            </a:r>
          </a:p>
          <a:p>
            <a:pPr lvl="1"/>
            <a:r>
              <a:rPr lang="en-US" dirty="0" smtClean="0"/>
              <a:t>SF = Single Female </a:t>
            </a:r>
            <a:r>
              <a:rPr lang="en-US" dirty="0"/>
              <a:t>18 years and over</a:t>
            </a:r>
          </a:p>
          <a:p>
            <a:pPr lvl="1"/>
            <a:r>
              <a:rPr lang="en-US" dirty="0" smtClean="0"/>
              <a:t>SM = Single Male 18 years and over</a:t>
            </a:r>
          </a:p>
          <a:p>
            <a:pPr lvl="1"/>
            <a:r>
              <a:rPr lang="en-US" dirty="0" smtClean="0"/>
              <a:t>SMF = Single Male &amp; Female </a:t>
            </a:r>
            <a:r>
              <a:rPr lang="en-US" dirty="0"/>
              <a:t>18 years and over</a:t>
            </a:r>
          </a:p>
          <a:p>
            <a:pPr lvl="1"/>
            <a:r>
              <a:rPr lang="en-US" dirty="0" smtClean="0"/>
              <a:t>HC = Households with children</a:t>
            </a:r>
          </a:p>
          <a:p>
            <a:pPr lvl="1"/>
            <a:r>
              <a:rPr lang="en-US" dirty="0" smtClean="0"/>
              <a:t>CO = Couples only, no children		</a:t>
            </a:r>
          </a:p>
          <a:p>
            <a:pPr lvl="1"/>
            <a:r>
              <a:rPr lang="en-US" dirty="0" smtClean="0"/>
              <a:t>SFHC = Single Females 18 years and over and Households with Children</a:t>
            </a:r>
          </a:p>
          <a:p>
            <a:pPr lvl="1"/>
            <a:r>
              <a:rPr lang="en-US" dirty="0" smtClean="0"/>
              <a:t>SMHC = Single Males 18 years and over and Households with Children</a:t>
            </a:r>
          </a:p>
          <a:p>
            <a:pPr lvl="1"/>
            <a:r>
              <a:rPr lang="en-US" dirty="0" smtClean="0"/>
              <a:t>SMFHC = Single Males and Females 18 years and over and Households with Children</a:t>
            </a:r>
          </a:p>
          <a:p>
            <a:pPr lvl="1"/>
            <a:r>
              <a:rPr lang="en-US" dirty="0" smtClean="0"/>
              <a:t>YF = Youth Females under 25 years old			</a:t>
            </a:r>
          </a:p>
          <a:p>
            <a:pPr lvl="1"/>
            <a:r>
              <a:rPr lang="en-US" dirty="0" smtClean="0"/>
              <a:t>YM = Youth Males under 25 years old</a:t>
            </a:r>
          </a:p>
          <a:p>
            <a:pPr lvl="1"/>
            <a:r>
              <a:rPr lang="en-US" dirty="0" smtClean="0"/>
              <a:t>YMF = Youth Males and Females under 25 years old</a:t>
            </a:r>
          </a:p>
          <a:p>
            <a:pPr marL="0" indent="0">
              <a:buNone/>
            </a:pPr>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38540347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44923"/>
          </a:xfrm>
        </p:spPr>
        <p:txBody>
          <a:bodyPr>
            <a:normAutofit/>
          </a:bodyPr>
          <a:lstStyle/>
          <a:p>
            <a:r>
              <a:rPr lang="en-US" sz="5000" dirty="0"/>
              <a:t>Target Population </a:t>
            </a:r>
            <a:r>
              <a:rPr lang="en-US" sz="5000" dirty="0" smtClean="0"/>
              <a:t>B &amp; McKinney-Vento</a:t>
            </a:r>
            <a:endParaRPr lang="en-US" sz="5000" dirty="0"/>
          </a:p>
        </p:txBody>
      </p:sp>
      <p:sp>
        <p:nvSpPr>
          <p:cNvPr id="3" name="Content Placeholder 2"/>
          <p:cNvSpPr>
            <a:spLocks noGrp="1"/>
          </p:cNvSpPr>
          <p:nvPr>
            <p:ph idx="1"/>
          </p:nvPr>
        </p:nvSpPr>
        <p:spPr>
          <a:xfrm>
            <a:off x="1069848" y="1635617"/>
            <a:ext cx="10058400" cy="4801759"/>
          </a:xfrm>
        </p:spPr>
        <p:txBody>
          <a:bodyPr>
            <a:normAutofit/>
          </a:bodyPr>
          <a:lstStyle/>
          <a:p>
            <a:r>
              <a:rPr lang="en-US" b="1" dirty="0">
                <a:solidFill>
                  <a:srgbClr val="C00000"/>
                </a:solidFill>
              </a:rPr>
              <a:t>Target Population B </a:t>
            </a:r>
            <a:r>
              <a:rPr lang="en-US" dirty="0"/>
              <a:t>– only relevant if the </a:t>
            </a:r>
            <a:r>
              <a:rPr lang="en-US" dirty="0" smtClean="0"/>
              <a:t>project </a:t>
            </a:r>
            <a:r>
              <a:rPr lang="en-US" dirty="0"/>
              <a:t>serves a special </a:t>
            </a:r>
            <a:r>
              <a:rPr lang="en-US" dirty="0" smtClean="0"/>
              <a:t>population:</a:t>
            </a:r>
            <a:endParaRPr lang="en-US" dirty="0"/>
          </a:p>
          <a:p>
            <a:pPr lvl="1"/>
            <a:r>
              <a:rPr lang="en-US" dirty="0"/>
              <a:t>DV = Victims of Domestic Violence only</a:t>
            </a:r>
          </a:p>
          <a:p>
            <a:pPr lvl="1"/>
            <a:r>
              <a:rPr lang="en-US" dirty="0"/>
              <a:t>VET = Veterans only</a:t>
            </a:r>
          </a:p>
          <a:p>
            <a:pPr lvl="1"/>
            <a:r>
              <a:rPr lang="en-US" dirty="0"/>
              <a:t>HIV = HIV/AIDS population only</a:t>
            </a:r>
          </a:p>
          <a:p>
            <a:r>
              <a:rPr lang="en-US" b="1" dirty="0" smtClean="0">
                <a:solidFill>
                  <a:srgbClr val="C00000"/>
                </a:solidFill>
              </a:rPr>
              <a:t>HUD McKinney-Vento?  </a:t>
            </a:r>
            <a:r>
              <a:rPr lang="en-US" dirty="0" smtClean="0"/>
              <a:t>For each program, identify whether the project receives HUD McKinney-Vento dollars (yes/no)  </a:t>
            </a:r>
            <a:r>
              <a:rPr lang="en-US" i="1" dirty="0" smtClean="0">
                <a:solidFill>
                  <a:srgbClr val="0070C0"/>
                </a:solidFill>
              </a:rPr>
              <a:t>Column I </a:t>
            </a:r>
          </a:p>
          <a:p>
            <a:pPr lvl="1"/>
            <a:r>
              <a:rPr lang="en-US" dirty="0" smtClean="0"/>
              <a:t>The following programs will have a “yes” answer:</a:t>
            </a:r>
          </a:p>
          <a:p>
            <a:pPr lvl="2"/>
            <a:r>
              <a:rPr lang="en-US" dirty="0" smtClean="0"/>
              <a:t>Continuum of Care (COC) funded programs including Permanent Supportive Housing (PSH), Transitional Housing (TH), Shelter Plus Care (S+C), and Safe Havens (SH).</a:t>
            </a:r>
          </a:p>
          <a:p>
            <a:pPr lvl="2"/>
            <a:r>
              <a:rPr lang="en-US" dirty="0" smtClean="0"/>
              <a:t>Emergency Solution Grant (ESG) funded programs including emergency shelter and rapid re-housing programs.</a:t>
            </a:r>
          </a:p>
          <a:p>
            <a:pPr lvl="2"/>
            <a:endParaRPr lang="en-US" dirty="0" smtClean="0"/>
          </a:p>
          <a:p>
            <a:r>
              <a:rPr lang="en-US" dirty="0" smtClean="0"/>
              <a:t>We have now covered Columns </a:t>
            </a:r>
            <a:r>
              <a:rPr lang="en-US" i="1" dirty="0" smtClean="0">
                <a:solidFill>
                  <a:srgbClr val="0070C0"/>
                </a:solidFill>
              </a:rPr>
              <a:t>A &amp; B, E-I</a:t>
            </a:r>
            <a:r>
              <a:rPr lang="en-US" dirty="0" smtClean="0"/>
              <a:t>.  Next, we will look at </a:t>
            </a:r>
            <a:r>
              <a:rPr lang="en-US" b="1" dirty="0" smtClean="0">
                <a:solidFill>
                  <a:srgbClr val="C00000"/>
                </a:solidFill>
              </a:rPr>
              <a:t>Beds</a:t>
            </a:r>
            <a:r>
              <a:rPr lang="en-US" dirty="0" smtClean="0"/>
              <a:t> and </a:t>
            </a:r>
            <a:r>
              <a:rPr lang="en-US" b="1" dirty="0" smtClean="0">
                <a:solidFill>
                  <a:srgbClr val="C00000"/>
                </a:solidFill>
              </a:rPr>
              <a:t>Units</a:t>
            </a:r>
            <a:r>
              <a:rPr lang="en-US" dirty="0" smtClean="0"/>
              <a:t>.</a:t>
            </a:r>
          </a:p>
          <a:p>
            <a:endParaRPr lang="en-US" dirty="0"/>
          </a:p>
        </p:txBody>
      </p:sp>
    </p:spTree>
    <p:extLst>
      <p:ext uri="{BB962C8B-B14F-4D97-AF65-F5344CB8AC3E}">
        <p14:creationId xmlns:p14="http://schemas.microsoft.com/office/powerpoint/2010/main" val="63550442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1479</TotalTime>
  <Words>6609</Words>
  <Application>Microsoft Macintosh PowerPoint</Application>
  <PresentationFormat>Custom</PresentationFormat>
  <Paragraphs>516</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Wood Type</vt:lpstr>
      <vt:lpstr>Putting it all together</vt:lpstr>
      <vt:lpstr>What is the housing inventory chart?</vt:lpstr>
      <vt:lpstr>What kind of programs DO go on the chart?</vt:lpstr>
      <vt:lpstr>What kind of programs do not go on the chart?</vt:lpstr>
      <vt:lpstr>What does the Housing Inventory Chart tell us?</vt:lpstr>
      <vt:lpstr>Taking a Closer look</vt:lpstr>
      <vt:lpstr>PowerPoint Presentation</vt:lpstr>
      <vt:lpstr>Target Population A &amp; B</vt:lpstr>
      <vt:lpstr>Target Population B &amp; McKinney-Vento</vt:lpstr>
      <vt:lpstr>All Year Beds &amp; Units</vt:lpstr>
      <vt:lpstr>Households With children</vt:lpstr>
      <vt:lpstr>Family Beds</vt:lpstr>
      <vt:lpstr>Beds for Households without Children</vt:lpstr>
      <vt:lpstr>Beds for Households with Only Children</vt:lpstr>
      <vt:lpstr>Total Year Round Beds</vt:lpstr>
      <vt:lpstr>Chronically Homeless Beds</vt:lpstr>
      <vt:lpstr>Chronically Homeless Definition</vt:lpstr>
      <vt:lpstr>Seasonal Beds</vt:lpstr>
      <vt:lpstr>Overflow &amp; Voucher Beds</vt:lpstr>
      <vt:lpstr>Rapid Re-Housing Projects</vt:lpstr>
      <vt:lpstr>Connection to Service Point (WISP)</vt:lpstr>
      <vt:lpstr>Taking a Closer Look</vt:lpstr>
      <vt:lpstr>Beds and Service Point (WISP)</vt:lpstr>
      <vt:lpstr>PowerPoint Presentation</vt:lpstr>
      <vt:lpstr>Beds &amp; Units in Service Point (WISP)</vt:lpstr>
      <vt:lpstr>Connection to Point-in-time (PIT)</vt:lpstr>
      <vt:lpstr>Point-in-time (PIT) Count on the Housing inventory Chart (HIC) </vt:lpstr>
      <vt:lpstr>Where do the numbers come from?</vt:lpstr>
      <vt:lpstr>Utilization Rate (Column AE)</vt:lpstr>
      <vt:lpstr>What if the utilization rate is not 100%?</vt:lpstr>
      <vt:lpstr>Retrieving Point-in-Time number from Service Point</vt:lpstr>
      <vt:lpstr>0630 ART Report Prompts</vt:lpstr>
      <vt:lpstr>How to read the 0630 ART Report</vt:lpstr>
      <vt:lpstr>PowerPoint Presentation</vt:lpstr>
      <vt:lpstr>Reports for Permanent Supportive Housing (PSH) and Rapid Rehousing (RRH)</vt:lpstr>
      <vt:lpstr>0628 HIC Supplement Report Prompts</vt:lpstr>
      <vt:lpstr>Rapid rehousing Specific </vt:lpstr>
      <vt:lpstr>How to read the 0628 HIC Supplement report</vt:lpstr>
      <vt:lpstr>PowerPoint Presentation</vt:lpstr>
      <vt:lpstr>Service Point (WISP) vs. Non-WISP Providers</vt:lpstr>
      <vt:lpstr>Non-WISP PIT FORM</vt:lpstr>
      <vt:lpstr>PowerPoint Presentation</vt:lpstr>
      <vt:lpstr>New for 2015</vt:lpstr>
      <vt:lpstr>PowerPoint Presentation</vt:lpstr>
      <vt:lpstr>Bring them all together</vt:lpstr>
      <vt:lpstr>Double Check Your Math!</vt:lpstr>
      <vt:lpstr>Reminder</vt:lpstr>
      <vt:lpstr>Federal Requirement </vt:lpstr>
      <vt:lpstr>Impact on federal funding</vt:lpstr>
      <vt:lpstr>PowerPoint Presentation</vt:lpstr>
      <vt:lpstr>Resources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Putting it all together</dc:title>
  <dc:creator>Carrie Poser</dc:creator>
  <cp:lastModifiedBy>Jen Schmohe</cp:lastModifiedBy>
  <cp:revision>180</cp:revision>
  <dcterms:created xsi:type="dcterms:W3CDTF">2014-07-09T20:39:45Z</dcterms:created>
  <dcterms:modified xsi:type="dcterms:W3CDTF">2015-06-30T16:31:21Z</dcterms:modified>
</cp:coreProperties>
</file>